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tags/tag82.xml" ContentType="application/vnd.openxmlformats-officedocument.presentationml.tags+xml"/>
  <Override PartName="/ppt/notesSlides/notesSlide81.xml" ContentType="application/vnd.openxmlformats-officedocument.presentationml.notesSlide+xml"/>
  <Override PartName="/ppt/tags/tag83.xml" ContentType="application/vnd.openxmlformats-officedocument.presentationml.tags+xml"/>
  <Override PartName="/ppt/notesSlides/notesSlide82.xml" ContentType="application/vnd.openxmlformats-officedocument.presentationml.notesSlide+xml"/>
  <Override PartName="/ppt/tags/tag84.xml" ContentType="application/vnd.openxmlformats-officedocument.presentationml.tags+xml"/>
  <Override PartName="/ppt/notesSlides/notesSlide83.xml" ContentType="application/vnd.openxmlformats-officedocument.presentationml.notesSlide+xml"/>
  <Override PartName="/ppt/tags/tag85.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63" r:id="rId3"/>
    <p:sldMasterId id="2147483692" r:id="rId4"/>
  </p:sldMasterIdLst>
  <p:notesMasterIdLst>
    <p:notesMasterId r:id="rId125"/>
  </p:notesMasterIdLst>
  <p:handoutMasterIdLst>
    <p:handoutMasterId r:id="rId126"/>
  </p:handoutMasterIdLst>
  <p:sldIdLst>
    <p:sldId id="263" r:id="rId5"/>
    <p:sldId id="847" r:id="rId6"/>
    <p:sldId id="276" r:id="rId7"/>
    <p:sldId id="278" r:id="rId8"/>
    <p:sldId id="279" r:id="rId9"/>
    <p:sldId id="257" r:id="rId10"/>
    <p:sldId id="832" r:id="rId11"/>
    <p:sldId id="833" r:id="rId12"/>
    <p:sldId id="834" r:id="rId13"/>
    <p:sldId id="827" r:id="rId14"/>
    <p:sldId id="258" r:id="rId15"/>
    <p:sldId id="280" r:id="rId16"/>
    <p:sldId id="282" r:id="rId17"/>
    <p:sldId id="283" r:id="rId18"/>
    <p:sldId id="284" r:id="rId19"/>
    <p:sldId id="285" r:id="rId20"/>
    <p:sldId id="288" r:id="rId21"/>
    <p:sldId id="289" r:id="rId22"/>
    <p:sldId id="290" r:id="rId23"/>
    <p:sldId id="828" r:id="rId24"/>
    <p:sldId id="259" r:id="rId25"/>
    <p:sldId id="272" r:id="rId26"/>
    <p:sldId id="292" r:id="rId27"/>
    <p:sldId id="291" r:id="rId28"/>
    <p:sldId id="293" r:id="rId29"/>
    <p:sldId id="294" r:id="rId30"/>
    <p:sldId id="295" r:id="rId31"/>
    <p:sldId id="296" r:id="rId32"/>
    <p:sldId id="297" r:id="rId33"/>
    <p:sldId id="298" r:id="rId34"/>
    <p:sldId id="301" r:id="rId35"/>
    <p:sldId id="302" r:id="rId36"/>
    <p:sldId id="303" r:id="rId37"/>
    <p:sldId id="304" r:id="rId38"/>
    <p:sldId id="306" r:id="rId39"/>
    <p:sldId id="305"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846" r:id="rId56"/>
    <p:sldId id="322" r:id="rId57"/>
    <p:sldId id="323" r:id="rId58"/>
    <p:sldId id="324" r:id="rId59"/>
    <p:sldId id="325" r:id="rId60"/>
    <p:sldId id="326" r:id="rId61"/>
    <p:sldId id="327" r:id="rId62"/>
    <p:sldId id="836" r:id="rId63"/>
    <p:sldId id="793" r:id="rId64"/>
    <p:sldId id="794" r:id="rId65"/>
    <p:sldId id="796" r:id="rId66"/>
    <p:sldId id="795" r:id="rId67"/>
    <p:sldId id="797" r:id="rId68"/>
    <p:sldId id="798" r:id="rId69"/>
    <p:sldId id="829" r:id="rId70"/>
    <p:sldId id="260" r:id="rId71"/>
    <p:sldId id="841" r:id="rId72"/>
    <p:sldId id="800" r:id="rId73"/>
    <p:sldId id="838" r:id="rId74"/>
    <p:sldId id="802" r:id="rId75"/>
    <p:sldId id="803" r:id="rId76"/>
    <p:sldId id="804" r:id="rId77"/>
    <p:sldId id="805" r:id="rId78"/>
    <p:sldId id="809" r:id="rId79"/>
    <p:sldId id="810" r:id="rId80"/>
    <p:sldId id="811" r:id="rId81"/>
    <p:sldId id="812" r:id="rId82"/>
    <p:sldId id="813" r:id="rId83"/>
    <p:sldId id="860" r:id="rId84"/>
    <p:sldId id="842" r:id="rId85"/>
    <p:sldId id="814" r:id="rId86"/>
    <p:sldId id="858" r:id="rId87"/>
    <p:sldId id="859" r:id="rId88"/>
    <p:sldId id="839" r:id="rId89"/>
    <p:sldId id="840" r:id="rId90"/>
    <p:sldId id="830" r:id="rId91"/>
    <p:sldId id="825" r:id="rId92"/>
    <p:sldId id="831" r:id="rId93"/>
    <p:sldId id="261" r:id="rId94"/>
    <p:sldId id="865" r:id="rId95"/>
    <p:sldId id="807" r:id="rId96"/>
    <p:sldId id="808" r:id="rId97"/>
    <p:sldId id="844" r:id="rId98"/>
    <p:sldId id="345" r:id="rId99"/>
    <p:sldId id="826" r:id="rId100"/>
    <p:sldId id="848" r:id="rId101"/>
    <p:sldId id="461" r:id="rId102"/>
    <p:sldId id="639" r:id="rId103"/>
    <p:sldId id="665" r:id="rId104"/>
    <p:sldId id="666" r:id="rId105"/>
    <p:sldId id="667" r:id="rId106"/>
    <p:sldId id="668" r:id="rId107"/>
    <p:sldId id="669" r:id="rId108"/>
    <p:sldId id="670" r:id="rId109"/>
    <p:sldId id="671" r:id="rId110"/>
    <p:sldId id="672" r:id="rId111"/>
    <p:sldId id="857" r:id="rId112"/>
    <p:sldId id="854" r:id="rId113"/>
    <p:sldId id="855" r:id="rId114"/>
    <p:sldId id="856" r:id="rId115"/>
    <p:sldId id="274" r:id="rId116"/>
    <p:sldId id="849" r:id="rId117"/>
    <p:sldId id="850" r:id="rId118"/>
    <p:sldId id="851" r:id="rId119"/>
    <p:sldId id="853" r:id="rId120"/>
    <p:sldId id="852" r:id="rId121"/>
    <p:sldId id="405" r:id="rId122"/>
    <p:sldId id="425" r:id="rId123"/>
    <p:sldId id="336" r:id="rId124"/>
  </p:sldIdLst>
  <p:sldSz cx="12192000" cy="6858000"/>
  <p:notesSz cx="6858000" cy="9144000"/>
  <p:custDataLst>
    <p:tags r:id="rId1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B8AD"/>
    <a:srgbClr val="0E6E8E"/>
    <a:srgbClr val="595959"/>
    <a:srgbClr val="026F8E"/>
    <a:srgbClr val="4BACC6"/>
    <a:srgbClr val="1F497D"/>
    <a:srgbClr val="2C92D5"/>
    <a:srgbClr val="24B9AD"/>
    <a:srgbClr val="93A61B"/>
    <a:srgbClr val="EDC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40" autoAdjust="0"/>
    <p:restoredTop sz="84597"/>
  </p:normalViewPr>
  <p:slideViewPr>
    <p:cSldViewPr>
      <p:cViewPr varScale="1">
        <p:scale>
          <a:sx n="89" d="100"/>
          <a:sy n="89" d="100"/>
        </p:scale>
        <p:origin x="1128"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88" d="100"/>
          <a:sy n="88" d="100"/>
        </p:scale>
        <p:origin x="-387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shagunjhaver/Dropbox%20(GaTech)/Time_for_fun/MSR%20Talk/chart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Responses</c:v>
                </c:pt>
              </c:strCache>
            </c:strRef>
          </c:tx>
          <c:dPt>
            <c:idx val="0"/>
            <c:bubble3D val="0"/>
            <c:spPr>
              <a:solidFill>
                <a:schemeClr val="accent3">
                  <a:shade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183D-9547-BEA5-A5B2839FC8C4}"/>
              </c:ext>
            </c:extLst>
          </c:dPt>
          <c:dPt>
            <c:idx val="1"/>
            <c:bubble3D val="0"/>
            <c:spPr>
              <a:solidFill>
                <a:schemeClr val="accent3">
                  <a:shade val="8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183D-9547-BEA5-A5B2839FC8C4}"/>
              </c:ext>
            </c:extLst>
          </c:dPt>
          <c:dPt>
            <c:idx val="2"/>
            <c:bubble3D val="0"/>
            <c:spPr>
              <a:solidFill>
                <a:schemeClr val="accent3">
                  <a:tint val="8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183D-9547-BEA5-A5B2839FC8C4}"/>
              </c:ext>
            </c:extLst>
          </c:dPt>
          <c:dPt>
            <c:idx val="3"/>
            <c:bubble3D val="0"/>
            <c:spPr>
              <a:solidFill>
                <a:schemeClr val="accent3">
                  <a:tint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183D-9547-BEA5-A5B2839FC8C4}"/>
              </c:ext>
            </c:extLst>
          </c:dPt>
          <c:dLbls>
            <c:delete val="1"/>
          </c:dLbls>
          <c:cat>
            <c:strRef>
              <c:f>Sheet1!$A$2:$A$5</c:f>
              <c:strCache>
                <c:ptCount val="2"/>
                <c:pt idx="0">
                  <c:v>Yes</c:v>
                </c:pt>
                <c:pt idx="1">
                  <c:v>No</c:v>
                </c:pt>
              </c:strCache>
            </c:strRef>
          </c:cat>
          <c:val>
            <c:numRef>
              <c:f>Sheet1!$B$2:$B$5</c:f>
              <c:numCache>
                <c:formatCode>General</c:formatCode>
                <c:ptCount val="4"/>
                <c:pt idx="0">
                  <c:v>58.2</c:v>
                </c:pt>
                <c:pt idx="1">
                  <c:v>41.8</c:v>
                </c:pt>
              </c:numCache>
            </c:numRef>
          </c:val>
          <c:extLst>
            <c:ext xmlns:c16="http://schemas.microsoft.com/office/drawing/2014/chart" uri="{C3380CC4-5D6E-409C-BE32-E72D297353CC}">
              <c16:uniqueId val="{00000008-183D-9547-BEA5-A5B2839FC8C4}"/>
            </c:ext>
          </c:extLst>
        </c:ser>
        <c:dLbls>
          <c:dLblPos val="inEnd"/>
          <c:showLegendKey val="0"/>
          <c:showVal val="0"/>
          <c:showCatName val="0"/>
          <c:showSerName val="0"/>
          <c:showPercent val="1"/>
          <c:showBubbleSize val="0"/>
          <c:showLeaderLines val="1"/>
        </c:dLbls>
        <c:firstSliceAng val="15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560-D544-BF4F-BE584FE13000}"/>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D560-D544-BF4F-BE584FE13000}"/>
              </c:ext>
            </c:extLst>
          </c:dPt>
          <c:dLbls>
            <c:dLbl>
              <c:idx val="0"/>
              <c:layout>
                <c:manualLayout>
                  <c:x val="7.1998134802668104E-2"/>
                  <c:y val="-1.289003177554365E-2"/>
                </c:manualLayout>
              </c:layout>
              <c:tx>
                <c:rich>
                  <a:bodyPr/>
                  <a:lstStyle/>
                  <a:p>
                    <a:r>
                      <a:rPr lang="en-US" sz="2000">
                        <a:solidFill>
                          <a:schemeClr val="accent6"/>
                        </a:solidFill>
                      </a:rPr>
                      <a:t>60.3%</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D560-D544-BF4F-BE584FE13000}"/>
                </c:ext>
              </c:extLst>
            </c:dLbl>
            <c:dLbl>
              <c:idx val="1"/>
              <c:layout>
                <c:manualLayout>
                  <c:x val="-5.771965010404604E-2"/>
                  <c:y val="-4.4359790914518547E-2"/>
                </c:manualLayout>
              </c:layout>
              <c:tx>
                <c:rich>
                  <a:bodyPr/>
                  <a:lstStyle/>
                  <a:p>
                    <a:r>
                      <a:rPr lang="en-US" sz="2000">
                        <a:solidFill>
                          <a:schemeClr val="accent6"/>
                        </a:solidFill>
                      </a:rPr>
                      <a:t>39.7%</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D560-D544-BF4F-BE584FE13000}"/>
                </c:ext>
              </c:extLst>
            </c:dLbl>
            <c:spPr>
              <a:noFill/>
              <a:ln>
                <a:noFill/>
              </a:ln>
              <a:effectLst/>
            </c:spPr>
            <c:txPr>
              <a:bodyPr rot="0" spcFirstLastPara="1" vertOverflow="ellipsis" vert="horz" wrap="square" anchor="ctr" anchorCtr="1"/>
              <a:lstStyle/>
              <a:p>
                <a:pPr>
                  <a:defRPr sz="2000" b="1" i="0" u="none" strike="noStrike" kern="1200" baseline="0">
                    <a:solidFill>
                      <a:schemeClr val="accent6"/>
                    </a:solidFill>
                    <a:latin typeface="Avenir Next" panose="020B0503020202020204" pitchFamily="34" charset="0"/>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64.2</c:v>
                </c:pt>
                <c:pt idx="1">
                  <c:v>35.799999999999997</c:v>
                </c:pt>
              </c:numCache>
            </c:numRef>
          </c:val>
          <c:extLst>
            <c:ext xmlns:c16="http://schemas.microsoft.com/office/drawing/2014/chart" uri="{C3380CC4-5D6E-409C-BE32-E72D297353CC}">
              <c16:uniqueId val="{00000004-D560-D544-BF4F-BE584FE13000}"/>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venir Next" panose="020B0503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Sheet3!$B$1</c:f>
              <c:strCache>
                <c:ptCount val="1"/>
                <c:pt idx="0">
                  <c:v>a</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BBD-824D-A057-A2E4032AE47E}"/>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4BBD-824D-A057-A2E4032AE47E}"/>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4BBD-824D-A057-A2E4032AE47E}"/>
              </c:ext>
            </c:extLst>
          </c:dPt>
          <c:dLbls>
            <c:dLbl>
              <c:idx val="0"/>
              <c:layout>
                <c:manualLayout>
                  <c:x val="7.9621211780592394E-2"/>
                  <c:y val="-3.684402883793917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BBD-824D-A057-A2E4032AE47E}"/>
                </c:ext>
              </c:extLst>
            </c:dLbl>
            <c:dLbl>
              <c:idx val="1"/>
              <c:layout>
                <c:manualLayout>
                  <c:x val="-1.6767306173405692E-2"/>
                  <c:y val="-8.8451089803130142E-2"/>
                </c:manualLayout>
              </c:layout>
              <c:tx>
                <c:rich>
                  <a:bodyPr/>
                  <a:lstStyle/>
                  <a:p>
                    <a:r>
                      <a:rPr lang="en-US" dirty="0"/>
                      <a:t>50.6%</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4BBD-824D-A057-A2E4032AE47E}"/>
                </c:ext>
              </c:extLst>
            </c:dLbl>
            <c:dLbl>
              <c:idx val="2"/>
              <c:layout>
                <c:manualLayout>
                  <c:x val="3.9909147179471041E-2"/>
                  <c:y val="-1.9505415843174528E-2"/>
                </c:manualLayout>
              </c:layout>
              <c:tx>
                <c:rich>
                  <a:bodyPr/>
                  <a:lstStyle/>
                  <a:p>
                    <a:r>
                      <a:rPr lang="en-US" dirty="0"/>
                      <a:t>29.4%</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4BBD-824D-A057-A2E4032AE47E}"/>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accent6"/>
                    </a:solidFill>
                    <a:latin typeface="Avenir Next" panose="020B0503020202020204" pitchFamily="34" charset="0"/>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Sheet3!$A$2:$A$4</c:f>
              <c:strCache>
                <c:ptCount val="3"/>
                <c:pt idx="0">
                  <c:v>Human</c:v>
                </c:pt>
                <c:pt idx="1">
                  <c:v>Bot</c:v>
                </c:pt>
                <c:pt idx="2">
                  <c:v>Unsure</c:v>
                </c:pt>
              </c:strCache>
            </c:strRef>
          </c:cat>
          <c:val>
            <c:numRef>
              <c:f>Sheet3!$B$2:$B$4</c:f>
              <c:numCache>
                <c:formatCode>General</c:formatCode>
                <c:ptCount val="3"/>
                <c:pt idx="0">
                  <c:v>20</c:v>
                </c:pt>
                <c:pt idx="1">
                  <c:v>50.6</c:v>
                </c:pt>
                <c:pt idx="2">
                  <c:v>29.4</c:v>
                </c:pt>
              </c:numCache>
            </c:numRef>
          </c:val>
          <c:extLst>
            <c:ext xmlns:c16="http://schemas.microsoft.com/office/drawing/2014/chart" uri="{C3380CC4-5D6E-409C-BE32-E72D297353CC}">
              <c16:uniqueId val="{00000006-4BBD-824D-A057-A2E4032AE47E}"/>
            </c:ext>
          </c:extLst>
        </c:ser>
        <c:dLbls>
          <c:dLblPos val="inEnd"/>
          <c:showLegendKey val="0"/>
          <c:showVal val="0"/>
          <c:showCatName val="0"/>
          <c:showSerName val="0"/>
          <c:showPercent val="1"/>
          <c:showBubbleSize val="0"/>
          <c:showLeaderLines val="1"/>
        </c:dLbls>
        <c:firstSliceAng val="107"/>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2B2430-2F08-1E47-A9CD-4FBA1E0B36A5}" type="doc">
      <dgm:prSet loTypeId="urn:microsoft.com/office/officeart/2005/8/layout/process2" loCatId="" qsTypeId="urn:microsoft.com/office/officeart/2005/8/quickstyle/simple1" qsCatId="simple" csTypeId="urn:microsoft.com/office/officeart/2005/8/colors/colorful2" csCatId="colorful"/>
      <dgm:spPr/>
      <dgm:t>
        <a:bodyPr/>
        <a:lstStyle/>
        <a:p>
          <a:endParaRPr lang="en-US"/>
        </a:p>
      </dgm:t>
    </dgm:pt>
    <dgm:pt modelId="{62B69E92-5FB9-594E-9E78-D995BB6F5C1C}">
      <dgm:prSet/>
      <dgm:spPr/>
      <dgm:t>
        <a:bodyPr/>
        <a:lstStyle/>
        <a:p>
          <a:r>
            <a:rPr lang="en-US">
              <a:latin typeface="Avenir Next" panose="020B0503020202020204" pitchFamily="34" charset="0"/>
            </a:rPr>
            <a:t>Help users learn from mistakes</a:t>
          </a:r>
        </a:p>
      </dgm:t>
    </dgm:pt>
    <dgm:pt modelId="{63E91B94-9F72-3B4A-8C07-E32A81F953DE}" type="parTrans" cxnId="{A8DC4CD1-B36F-764C-887A-75EB00E7EC9F}">
      <dgm:prSet/>
      <dgm:spPr/>
      <dgm:t>
        <a:bodyPr/>
        <a:lstStyle/>
        <a:p>
          <a:endParaRPr lang="en-US">
            <a:latin typeface="Avenir Next" panose="020B0503020202020204" pitchFamily="34" charset="0"/>
          </a:endParaRPr>
        </a:p>
      </dgm:t>
    </dgm:pt>
    <dgm:pt modelId="{0FC53BA3-78BD-A34F-98D7-AB7D75188B2C}" type="sibTrans" cxnId="{A8DC4CD1-B36F-764C-887A-75EB00E7EC9F}">
      <dgm:prSet/>
      <dgm:spPr/>
      <dgm:t>
        <a:bodyPr/>
        <a:lstStyle/>
        <a:p>
          <a:endParaRPr lang="en-US">
            <a:latin typeface="Avenir Next" panose="020B0503020202020204" pitchFamily="34" charset="0"/>
          </a:endParaRPr>
        </a:p>
      </dgm:t>
    </dgm:pt>
    <dgm:pt modelId="{5371FC3A-F014-9E44-BDE2-4B76C9898F3D}">
      <dgm:prSet/>
      <dgm:spPr/>
      <dgm:t>
        <a:bodyPr/>
        <a:lstStyle/>
        <a:p>
          <a:r>
            <a:rPr lang="en-US" dirty="0">
              <a:latin typeface="Avenir Next" panose="020B0503020202020204" pitchFamily="34" charset="0"/>
            </a:rPr>
            <a:t>Curating Explanations</a:t>
          </a:r>
        </a:p>
      </dgm:t>
    </dgm:pt>
    <dgm:pt modelId="{AA6A6D36-AB03-A544-847B-3CB1E3E8B678}" type="parTrans" cxnId="{92400DF2-9011-2344-B51E-EBBEE64471E1}">
      <dgm:prSet/>
      <dgm:spPr/>
      <dgm:t>
        <a:bodyPr/>
        <a:lstStyle/>
        <a:p>
          <a:endParaRPr lang="en-US">
            <a:latin typeface="Avenir Next" panose="020B0503020202020204" pitchFamily="34" charset="0"/>
          </a:endParaRPr>
        </a:p>
      </dgm:t>
    </dgm:pt>
    <dgm:pt modelId="{2A1C7943-91E4-7D46-893C-4918EF486166}" type="sibTrans" cxnId="{92400DF2-9011-2344-B51E-EBBEE64471E1}">
      <dgm:prSet/>
      <dgm:spPr/>
      <dgm:t>
        <a:bodyPr/>
        <a:lstStyle/>
        <a:p>
          <a:endParaRPr lang="en-US">
            <a:latin typeface="Avenir Next" panose="020B0503020202020204" pitchFamily="34" charset="0"/>
          </a:endParaRPr>
        </a:p>
      </dgm:t>
    </dgm:pt>
    <dgm:pt modelId="{07449C29-6324-C54B-B437-D98618D3522B}" type="pres">
      <dgm:prSet presAssocID="{C72B2430-2F08-1E47-A9CD-4FBA1E0B36A5}" presName="linearFlow" presStyleCnt="0">
        <dgm:presLayoutVars>
          <dgm:resizeHandles val="exact"/>
        </dgm:presLayoutVars>
      </dgm:prSet>
      <dgm:spPr/>
    </dgm:pt>
    <dgm:pt modelId="{1D355DED-CC10-CB40-9209-7E885715205D}" type="pres">
      <dgm:prSet presAssocID="{62B69E92-5FB9-594E-9E78-D995BB6F5C1C}" presName="node" presStyleLbl="node1" presStyleIdx="0" presStyleCnt="2">
        <dgm:presLayoutVars>
          <dgm:bulletEnabled val="1"/>
        </dgm:presLayoutVars>
      </dgm:prSet>
      <dgm:spPr/>
    </dgm:pt>
    <dgm:pt modelId="{8D7C34CF-29ED-AE4E-9118-32997F5F4378}" type="pres">
      <dgm:prSet presAssocID="{0FC53BA3-78BD-A34F-98D7-AB7D75188B2C}" presName="sibTrans" presStyleLbl="sibTrans2D1" presStyleIdx="0" presStyleCnt="1"/>
      <dgm:spPr/>
    </dgm:pt>
    <dgm:pt modelId="{460E5D0C-A61E-1346-8319-92A33F6B66C0}" type="pres">
      <dgm:prSet presAssocID="{0FC53BA3-78BD-A34F-98D7-AB7D75188B2C}" presName="connectorText" presStyleLbl="sibTrans2D1" presStyleIdx="0" presStyleCnt="1"/>
      <dgm:spPr/>
    </dgm:pt>
    <dgm:pt modelId="{674B6D01-DDF0-564C-ACC4-B404E4F0A8B3}" type="pres">
      <dgm:prSet presAssocID="{5371FC3A-F014-9E44-BDE2-4B76C9898F3D}" presName="node" presStyleLbl="node1" presStyleIdx="1" presStyleCnt="2" custLinFactNeighborY="31245">
        <dgm:presLayoutVars>
          <dgm:bulletEnabled val="1"/>
        </dgm:presLayoutVars>
      </dgm:prSet>
      <dgm:spPr/>
    </dgm:pt>
  </dgm:ptLst>
  <dgm:cxnLst>
    <dgm:cxn modelId="{20A05519-E59B-334C-8846-CD637315AE6F}" type="presOf" srcId="{5371FC3A-F014-9E44-BDE2-4B76C9898F3D}" destId="{674B6D01-DDF0-564C-ACC4-B404E4F0A8B3}" srcOrd="0" destOrd="0" presId="urn:microsoft.com/office/officeart/2005/8/layout/process2"/>
    <dgm:cxn modelId="{156651A4-86F6-B34E-93F3-468D1A3A378E}" type="presOf" srcId="{0FC53BA3-78BD-A34F-98D7-AB7D75188B2C}" destId="{460E5D0C-A61E-1346-8319-92A33F6B66C0}" srcOrd="1" destOrd="0" presId="urn:microsoft.com/office/officeart/2005/8/layout/process2"/>
    <dgm:cxn modelId="{A8DC4CD1-B36F-764C-887A-75EB00E7EC9F}" srcId="{C72B2430-2F08-1E47-A9CD-4FBA1E0B36A5}" destId="{62B69E92-5FB9-594E-9E78-D995BB6F5C1C}" srcOrd="0" destOrd="0" parTransId="{63E91B94-9F72-3B4A-8C07-E32A81F953DE}" sibTransId="{0FC53BA3-78BD-A34F-98D7-AB7D75188B2C}"/>
    <dgm:cxn modelId="{6E47E6D4-79D0-2F48-B420-B67BEE88A876}" type="presOf" srcId="{62B69E92-5FB9-594E-9E78-D995BB6F5C1C}" destId="{1D355DED-CC10-CB40-9209-7E885715205D}" srcOrd="0" destOrd="0" presId="urn:microsoft.com/office/officeart/2005/8/layout/process2"/>
    <dgm:cxn modelId="{0B15F7D8-2B83-054A-B152-31C56BBFC984}" type="presOf" srcId="{C72B2430-2F08-1E47-A9CD-4FBA1E0B36A5}" destId="{07449C29-6324-C54B-B437-D98618D3522B}" srcOrd="0" destOrd="0" presId="urn:microsoft.com/office/officeart/2005/8/layout/process2"/>
    <dgm:cxn modelId="{92400DF2-9011-2344-B51E-EBBEE64471E1}" srcId="{C72B2430-2F08-1E47-A9CD-4FBA1E0B36A5}" destId="{5371FC3A-F014-9E44-BDE2-4B76C9898F3D}" srcOrd="1" destOrd="0" parTransId="{AA6A6D36-AB03-A544-847B-3CB1E3E8B678}" sibTransId="{2A1C7943-91E4-7D46-893C-4918EF486166}"/>
    <dgm:cxn modelId="{C951F2F9-0775-5746-B7F4-8161DCC69959}" type="presOf" srcId="{0FC53BA3-78BD-A34F-98D7-AB7D75188B2C}" destId="{8D7C34CF-29ED-AE4E-9118-32997F5F4378}" srcOrd="0" destOrd="0" presId="urn:microsoft.com/office/officeart/2005/8/layout/process2"/>
    <dgm:cxn modelId="{6048327D-FE07-CA43-BAD5-AD858114BAAB}" type="presParOf" srcId="{07449C29-6324-C54B-B437-D98618D3522B}" destId="{1D355DED-CC10-CB40-9209-7E885715205D}" srcOrd="0" destOrd="0" presId="urn:microsoft.com/office/officeart/2005/8/layout/process2"/>
    <dgm:cxn modelId="{016E9902-C587-2847-88BD-03E94AEE4B88}" type="presParOf" srcId="{07449C29-6324-C54B-B437-D98618D3522B}" destId="{8D7C34CF-29ED-AE4E-9118-32997F5F4378}" srcOrd="1" destOrd="0" presId="urn:microsoft.com/office/officeart/2005/8/layout/process2"/>
    <dgm:cxn modelId="{294D1B10-6A68-C04B-9E77-128B5B84B9FC}" type="presParOf" srcId="{8D7C34CF-29ED-AE4E-9118-32997F5F4378}" destId="{460E5D0C-A61E-1346-8319-92A33F6B66C0}" srcOrd="0" destOrd="0" presId="urn:microsoft.com/office/officeart/2005/8/layout/process2"/>
    <dgm:cxn modelId="{679CD2C3-388C-E149-A34B-F6FFBED4C517}" type="presParOf" srcId="{07449C29-6324-C54B-B437-D98618D3522B}" destId="{674B6D01-DDF0-564C-ACC4-B404E4F0A8B3}"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55DED-CC10-CB40-9209-7E885715205D}">
      <dsp:nvSpPr>
        <dsp:cNvPr id="0" name=""/>
        <dsp:cNvSpPr/>
      </dsp:nvSpPr>
      <dsp:spPr>
        <a:xfrm>
          <a:off x="0" y="546"/>
          <a:ext cx="2286000" cy="179023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latin typeface="Avenir Next" panose="020B0503020202020204" pitchFamily="34" charset="0"/>
            </a:rPr>
            <a:t>Help users learn from mistakes</a:t>
          </a:r>
        </a:p>
      </dsp:txBody>
      <dsp:txXfrm>
        <a:off x="52434" y="52980"/>
        <a:ext cx="2181132" cy="1685370"/>
      </dsp:txXfrm>
    </dsp:sp>
    <dsp:sp modelId="{8D7C34CF-29ED-AE4E-9118-32997F5F4378}">
      <dsp:nvSpPr>
        <dsp:cNvPr id="0" name=""/>
        <dsp:cNvSpPr/>
      </dsp:nvSpPr>
      <dsp:spPr>
        <a:xfrm rot="5400000">
          <a:off x="807125" y="1835814"/>
          <a:ext cx="671749" cy="80560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latin typeface="Avenir Next" panose="020B0503020202020204" pitchFamily="34" charset="0"/>
          </a:endParaRPr>
        </a:p>
      </dsp:txBody>
      <dsp:txXfrm rot="-5400000">
        <a:off x="901318" y="1902743"/>
        <a:ext cx="483365" cy="470224"/>
      </dsp:txXfrm>
    </dsp:sp>
    <dsp:sp modelId="{674B6D01-DDF0-564C-ACC4-B404E4F0A8B3}">
      <dsp:nvSpPr>
        <dsp:cNvPr id="0" name=""/>
        <dsp:cNvSpPr/>
      </dsp:nvSpPr>
      <dsp:spPr>
        <a:xfrm>
          <a:off x="0" y="2686451"/>
          <a:ext cx="2286000" cy="1790238"/>
        </a:xfrm>
        <a:prstGeom prst="roundRect">
          <a:avLst>
            <a:gd name="adj" fmla="val 10000"/>
          </a:avLst>
        </a:prstGeom>
        <a:solidFill>
          <a:schemeClr val="accent2">
            <a:hueOff val="-325972"/>
            <a:satOff val="17016"/>
            <a:lumOff val="4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venir Next" panose="020B0503020202020204" pitchFamily="34" charset="0"/>
            </a:rPr>
            <a:t>Curating Explanations</a:t>
          </a:r>
        </a:p>
      </dsp:txBody>
      <dsp:txXfrm>
        <a:off x="52434" y="2738885"/>
        <a:ext cx="2181132" cy="16853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0.04117</cdr:x>
      <cdr:y>0.43842</cdr:y>
    </cdr:from>
    <cdr:to>
      <cdr:x>0.19186</cdr:x>
      <cdr:y>0.70996</cdr:y>
    </cdr:to>
    <cdr:sp macro="" textlink="">
      <cdr:nvSpPr>
        <cdr:cNvPr id="2" name="TextBox 1">
          <a:extLst xmlns:a="http://schemas.openxmlformats.org/drawingml/2006/main">
            <a:ext uri="{FF2B5EF4-FFF2-40B4-BE49-F238E27FC236}">
              <a16:creationId xmlns:a16="http://schemas.microsoft.com/office/drawing/2014/main" id="{4CFD8256-A269-7B48-8A83-FE193A36AC71}"/>
            </a:ext>
          </a:extLst>
        </cdr:cNvPr>
        <cdr:cNvSpPr txBox="1"/>
      </cdr:nvSpPr>
      <cdr:spPr>
        <a:xfrm xmlns:a="http://schemas.openxmlformats.org/drawingml/2006/main">
          <a:off x="290401" y="1727831"/>
          <a:ext cx="1062940" cy="107015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dirty="0">
              <a:latin typeface="Avenir Next" panose="020B0503020202020204" pitchFamily="34" charset="0"/>
            </a:rPr>
            <a:t>58.2%</a:t>
          </a:r>
        </a:p>
      </cdr:txBody>
    </cdr:sp>
  </cdr:relSizeAnchor>
  <cdr:relSizeAnchor xmlns:cdr="http://schemas.openxmlformats.org/drawingml/2006/chartDrawing">
    <cdr:from>
      <cdr:x>0.79097</cdr:x>
      <cdr:y>0.43842</cdr:y>
    </cdr:from>
    <cdr:to>
      <cdr:x>0.94165</cdr:x>
      <cdr:y>0.70996</cdr:y>
    </cdr:to>
    <cdr:sp macro="" textlink="">
      <cdr:nvSpPr>
        <cdr:cNvPr id="3" name="TextBox 1">
          <a:extLst xmlns:a="http://schemas.openxmlformats.org/drawingml/2006/main">
            <a:ext uri="{FF2B5EF4-FFF2-40B4-BE49-F238E27FC236}">
              <a16:creationId xmlns:a16="http://schemas.microsoft.com/office/drawing/2014/main" id="{871BC834-B769-EF4D-A055-524571B64701}"/>
            </a:ext>
          </a:extLst>
        </cdr:cNvPr>
        <cdr:cNvSpPr txBox="1"/>
      </cdr:nvSpPr>
      <cdr:spPr>
        <a:xfrm xmlns:a="http://schemas.openxmlformats.org/drawingml/2006/main">
          <a:off x="5579348" y="1727831"/>
          <a:ext cx="1062870" cy="107015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dirty="0">
              <a:latin typeface="Avenir Next" panose="020B0503020202020204" pitchFamily="34" charset="0"/>
            </a:rPr>
            <a:t>41.8%</a:t>
          </a:r>
        </a:p>
      </cdr:txBody>
    </cdr:sp>
  </cdr:relSizeAnchor>
  <cdr:relSizeAnchor xmlns:cdr="http://schemas.openxmlformats.org/drawingml/2006/chartDrawing">
    <cdr:from>
      <cdr:x>0.29475</cdr:x>
      <cdr:y>0.44064</cdr:y>
    </cdr:from>
    <cdr:to>
      <cdr:x>0.45679</cdr:x>
      <cdr:y>0.55936</cdr:y>
    </cdr:to>
    <cdr:sp macro="" textlink="">
      <cdr:nvSpPr>
        <cdr:cNvPr id="4" name="TextBox 3">
          <a:extLst xmlns:a="http://schemas.openxmlformats.org/drawingml/2006/main">
            <a:ext uri="{FF2B5EF4-FFF2-40B4-BE49-F238E27FC236}">
              <a16:creationId xmlns:a16="http://schemas.microsoft.com/office/drawing/2014/main" id="{4F9D24D2-EB36-6246-A6E9-CA71822DBC37}"/>
            </a:ext>
          </a:extLst>
        </cdr:cNvPr>
        <cdr:cNvSpPr txBox="1"/>
      </cdr:nvSpPr>
      <cdr:spPr>
        <a:xfrm xmlns:a="http://schemas.openxmlformats.org/drawingml/2006/main">
          <a:off x="2079111" y="1736581"/>
          <a:ext cx="1143000" cy="467879"/>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2400" b="1" dirty="0">
              <a:solidFill>
                <a:schemeClr val="bg1"/>
              </a:solidFill>
              <a:latin typeface="Avenir Next" panose="020B0503020202020204" pitchFamily="34" charset="0"/>
            </a:rPr>
            <a:t>Yes</a:t>
          </a:r>
        </a:p>
      </cdr:txBody>
    </cdr:sp>
  </cdr:relSizeAnchor>
  <cdr:relSizeAnchor xmlns:cdr="http://schemas.openxmlformats.org/drawingml/2006/chartDrawing">
    <cdr:from>
      <cdr:x>0.54321</cdr:x>
      <cdr:y>0.44064</cdr:y>
    </cdr:from>
    <cdr:to>
      <cdr:x>0.70525</cdr:x>
      <cdr:y>0.55936</cdr:y>
    </cdr:to>
    <cdr:sp macro="" textlink="">
      <cdr:nvSpPr>
        <cdr:cNvPr id="5" name="TextBox 4">
          <a:extLst xmlns:a="http://schemas.openxmlformats.org/drawingml/2006/main">
            <a:ext uri="{FF2B5EF4-FFF2-40B4-BE49-F238E27FC236}">
              <a16:creationId xmlns:a16="http://schemas.microsoft.com/office/drawing/2014/main" id="{17AAEF9D-8FDA-FA4B-89AC-B0C67A04A9B0}"/>
            </a:ext>
          </a:extLst>
        </cdr:cNvPr>
        <cdr:cNvSpPr txBox="1"/>
      </cdr:nvSpPr>
      <cdr:spPr>
        <a:xfrm xmlns:a="http://schemas.openxmlformats.org/drawingml/2006/main">
          <a:off x="3831711" y="1736581"/>
          <a:ext cx="1143000" cy="467879"/>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2400" b="1" dirty="0">
              <a:solidFill>
                <a:schemeClr val="bg1"/>
              </a:solidFill>
              <a:latin typeface="Avenir Next" panose="020B0503020202020204" pitchFamily="34" charset="0"/>
            </a:rPr>
            <a:t>No</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8B5C8F-8078-4DAE-AB31-0A0D247E2149}" type="datetimeFigureOut">
              <a:rPr lang="en-US" smtClean="0"/>
              <a:t>5/19/21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651D8F-D12B-47B7-8C39-E2EDC234A8A4}" type="slidenum">
              <a:rPr lang="en-US" smtClean="0"/>
              <a:t>‹#›</a:t>
            </a:fld>
            <a:endParaRPr lang="en-US"/>
          </a:p>
        </p:txBody>
      </p:sp>
    </p:spTree>
    <p:extLst>
      <p:ext uri="{BB962C8B-B14F-4D97-AF65-F5344CB8AC3E}">
        <p14:creationId xmlns:p14="http://schemas.microsoft.com/office/powerpoint/2010/main" val="2415847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444E1-5D57-4A4C-9CDC-FA5D226E4DFB}" type="datetimeFigureOut">
              <a:rPr lang="en-US" smtClean="0"/>
              <a:t>5/19/21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6BF88-8686-495B-B1CC-4CA8FB75A3B0}" type="slidenum">
              <a:rPr lang="en-US" smtClean="0"/>
              <a:t>‹#›</a:t>
            </a:fld>
            <a:endParaRPr lang="en-US"/>
          </a:p>
        </p:txBody>
      </p:sp>
    </p:spTree>
    <p:extLst>
      <p:ext uri="{BB962C8B-B14F-4D97-AF65-F5344CB8AC3E}">
        <p14:creationId xmlns:p14="http://schemas.microsoft.com/office/powerpoint/2010/main" val="2844197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for that Introduction, and thanks for inviting me!</a:t>
            </a:r>
            <a:endParaRPr lang="en-US" sz="1800" b="0" i="0" kern="1200" dirty="0">
              <a:solidFill>
                <a:schemeClr val="tx1"/>
              </a:solidFill>
              <a:effectLst/>
              <a:latin typeface="Garamond" panose="02020404030301010803" pitchFamily="18" charset="0"/>
              <a:ea typeface="+mn-ea"/>
              <a:cs typeface="+mn-cs"/>
            </a:endParaRPr>
          </a:p>
          <a:p>
            <a:endParaRPr lang="en-US" dirty="0"/>
          </a:p>
          <a:p>
            <a:r>
              <a:rPr lang="en-US" dirty="0"/>
              <a:t>So before I begin, I want to caution that some of the slides in this talk contain offensive language and images, so I apologize for that, but this content was important to include in order describe the specifics of this research.</a:t>
            </a:r>
          </a:p>
        </p:txBody>
      </p:sp>
      <p:sp>
        <p:nvSpPr>
          <p:cNvPr id="4" name="Slide Number Placeholder 3"/>
          <p:cNvSpPr>
            <a:spLocks noGrp="1"/>
          </p:cNvSpPr>
          <p:nvPr>
            <p:ph type="sldNum" sz="quarter" idx="5"/>
          </p:nvPr>
        </p:nvSpPr>
        <p:spPr/>
        <p:txBody>
          <a:bodyPr/>
          <a:lstStyle/>
          <a:p>
            <a:fld id="{D306BF88-8686-495B-B1CC-4CA8FB75A3B0}" type="slidenum">
              <a:rPr lang="en-US" smtClean="0"/>
              <a:t>2</a:t>
            </a:fld>
            <a:endParaRPr lang="en-US"/>
          </a:p>
        </p:txBody>
      </p:sp>
    </p:spTree>
    <p:extLst>
      <p:ext uri="{BB962C8B-B14F-4D97-AF65-F5344CB8AC3E}">
        <p14:creationId xmlns:p14="http://schemas.microsoft.com/office/powerpoint/2010/main" val="2328201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removes irrelevant comments and makes it easier for the users to find the information they are looking for.</a:t>
            </a:r>
          </a:p>
        </p:txBody>
      </p:sp>
      <p:sp>
        <p:nvSpPr>
          <p:cNvPr id="4" name="Slide Number Placeholder 3"/>
          <p:cNvSpPr>
            <a:spLocks noGrp="1"/>
          </p:cNvSpPr>
          <p:nvPr>
            <p:ph type="sldNum" sz="quarter" idx="5"/>
          </p:nvPr>
        </p:nvSpPr>
        <p:spPr/>
        <p:txBody>
          <a:bodyPr/>
          <a:lstStyle/>
          <a:p>
            <a:fld id="{D306BF88-8686-495B-B1CC-4CA8FB75A3B0}" type="slidenum">
              <a:rPr lang="en-US" smtClean="0"/>
              <a:t>12</a:t>
            </a:fld>
            <a:endParaRPr lang="en-US"/>
          </a:p>
        </p:txBody>
      </p:sp>
    </p:spTree>
    <p:extLst>
      <p:ext uri="{BB962C8B-B14F-4D97-AF65-F5344CB8AC3E}">
        <p14:creationId xmlns:p14="http://schemas.microsoft.com/office/powerpoint/2010/main" val="2974163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removes irrelevant comments and makes it easier for the users to find the information they are looking for.</a:t>
            </a:r>
          </a:p>
          <a:p>
            <a:endParaRPr lang="en-US" dirty="0"/>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13</a:t>
            </a:fld>
            <a:endParaRPr lang="en-US"/>
          </a:p>
        </p:txBody>
      </p:sp>
    </p:spTree>
    <p:extLst>
      <p:ext uri="{BB962C8B-B14F-4D97-AF65-F5344CB8AC3E}">
        <p14:creationId xmlns:p14="http://schemas.microsoft.com/office/powerpoint/2010/main" val="1842952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Content moderation is responsible for addressing many of the key problems that social media platforms face today.</a:t>
            </a:r>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14</a:t>
            </a:fld>
            <a:endParaRPr lang="en-US"/>
          </a:p>
        </p:txBody>
      </p:sp>
    </p:spTree>
    <p:extLst>
      <p:ext uri="{BB962C8B-B14F-4D97-AF65-F5344CB8AC3E}">
        <p14:creationId xmlns:p14="http://schemas.microsoft.com/office/powerpoint/2010/main" val="751572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At the same time, content moderation is critical to determining which groups’ voices get heard, and whether minorities and other vulnerable groups feel comfortable participating online. </a:t>
            </a:r>
          </a:p>
        </p:txBody>
      </p:sp>
      <p:sp>
        <p:nvSpPr>
          <p:cNvPr id="4" name="Slide Number Placeholder 3"/>
          <p:cNvSpPr>
            <a:spLocks noGrp="1"/>
          </p:cNvSpPr>
          <p:nvPr>
            <p:ph type="sldNum" sz="quarter" idx="5"/>
          </p:nvPr>
        </p:nvSpPr>
        <p:spPr/>
        <p:txBody>
          <a:bodyPr/>
          <a:lstStyle/>
          <a:p>
            <a:fld id="{D306BF88-8686-495B-B1CC-4CA8FB75A3B0}" type="slidenum">
              <a:rPr lang="en-US" smtClean="0"/>
              <a:t>15</a:t>
            </a:fld>
            <a:endParaRPr lang="en-US"/>
          </a:p>
        </p:txBody>
      </p:sp>
    </p:spTree>
    <p:extLst>
      <p:ext uri="{BB962C8B-B14F-4D97-AF65-F5344CB8AC3E}">
        <p14:creationId xmlns:p14="http://schemas.microsoft.com/office/powerpoint/2010/main" val="2356520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16</a:t>
            </a:fld>
            <a:endParaRPr lang="en-US"/>
          </a:p>
        </p:txBody>
      </p:sp>
    </p:spTree>
    <p:extLst>
      <p:ext uri="{BB962C8B-B14F-4D97-AF65-F5344CB8AC3E}">
        <p14:creationId xmlns:p14="http://schemas.microsoft.com/office/powerpoint/2010/main" val="901040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17</a:t>
            </a:fld>
            <a:endParaRPr lang="en-US"/>
          </a:p>
        </p:txBody>
      </p:sp>
    </p:spTree>
    <p:extLst>
      <p:ext uri="{BB962C8B-B14F-4D97-AF65-F5344CB8AC3E}">
        <p14:creationId xmlns:p14="http://schemas.microsoft.com/office/powerpoint/2010/main" val="3772192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18</a:t>
            </a:fld>
            <a:endParaRPr lang="en-US"/>
          </a:p>
        </p:txBody>
      </p:sp>
    </p:spTree>
    <p:extLst>
      <p:ext uri="{BB962C8B-B14F-4D97-AF65-F5344CB8AC3E}">
        <p14:creationId xmlns:p14="http://schemas.microsoft.com/office/powerpoint/2010/main" val="3683161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19</a:t>
            </a:fld>
            <a:endParaRPr lang="en-US"/>
          </a:p>
        </p:txBody>
      </p:sp>
    </p:spTree>
    <p:extLst>
      <p:ext uri="{BB962C8B-B14F-4D97-AF65-F5344CB8AC3E}">
        <p14:creationId xmlns:p14="http://schemas.microsoft.com/office/powerpoint/2010/main" val="1593318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is a growing push by scholars and activists for platforms to have a responsibility to respect human rights. This includes providing freedom of expression to users. This also means that platforms should provide due process for the users’ appeals against moderation decisions.</a:t>
            </a:r>
          </a:p>
          <a:p>
            <a:endParaRPr lang="en-US" dirty="0"/>
          </a:p>
          <a:p>
            <a:r>
              <a:rPr lang="en-US" dirty="0"/>
              <a:t>because when there is a lack of transparency, users cannot detect or make sense of content takedowns.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makes it difficult for users to seek remedy for wrong decisions</a:t>
            </a:r>
          </a:p>
        </p:txBody>
      </p:sp>
      <p:sp>
        <p:nvSpPr>
          <p:cNvPr id="4" name="Slide Number Placeholder 3"/>
          <p:cNvSpPr>
            <a:spLocks noGrp="1"/>
          </p:cNvSpPr>
          <p:nvPr>
            <p:ph type="sldNum" sz="quarter" idx="5"/>
          </p:nvPr>
        </p:nvSpPr>
        <p:spPr/>
        <p:txBody>
          <a:bodyPr/>
          <a:lstStyle/>
          <a:p>
            <a:fld id="{D306BF88-8686-495B-B1CC-4CA8FB75A3B0}" type="slidenum">
              <a:rPr lang="en-US" smtClean="0"/>
              <a:t>21</a:t>
            </a:fld>
            <a:endParaRPr lang="en-US"/>
          </a:p>
        </p:txBody>
      </p:sp>
    </p:spTree>
    <p:extLst>
      <p:ext uri="{BB962C8B-B14F-4D97-AF65-F5344CB8AC3E}">
        <p14:creationId xmlns:p14="http://schemas.microsoft.com/office/powerpoint/2010/main" val="3440818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brings up the question: </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23</a:t>
            </a:fld>
            <a:endParaRPr lang="en-US"/>
          </a:p>
        </p:txBody>
      </p:sp>
    </p:spTree>
    <p:extLst>
      <p:ext uri="{BB962C8B-B14F-4D97-AF65-F5344CB8AC3E}">
        <p14:creationId xmlns:p14="http://schemas.microsoft.com/office/powerpoint/2010/main" val="390872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Garamond" panose="02020404030301010803" pitchFamily="18" charset="0"/>
                <a:ea typeface="+mn-ea"/>
                <a:cs typeface="+mn-cs"/>
              </a:rPr>
              <a:t>I will start today with a thought exercise.</a:t>
            </a:r>
            <a:endParaRPr lang="en-US" sz="1800" kern="1200" dirty="0">
              <a:solidFill>
                <a:schemeClr val="tx1"/>
              </a:solidFill>
              <a:effectLst/>
              <a:ea typeface="+mn-ea"/>
              <a:cs typeface="+mn-cs"/>
            </a:endParaRPr>
          </a:p>
          <a:p>
            <a:r>
              <a:rPr lang="en-US" sz="1200" kern="1200" dirty="0">
                <a:solidFill>
                  <a:schemeClr val="tx1"/>
                </a:solidFill>
                <a:effectLst/>
                <a:latin typeface="+mn-lt"/>
                <a:ea typeface="+mn-ea"/>
                <a:cs typeface="+mn-cs"/>
              </a:rPr>
              <a:t>Let’s suppose that you create a new social media website. What type of comments will you allow on that site?</a:t>
            </a:r>
          </a:p>
          <a:p>
            <a:r>
              <a:rPr lang="en-US" sz="1200" kern="1200" dirty="0">
                <a:solidFill>
                  <a:schemeClr val="tx1"/>
                </a:solidFill>
                <a:effectLst/>
                <a:latin typeface="+mn-lt"/>
                <a:ea typeface="+mn-ea"/>
                <a:cs typeface="+mn-cs"/>
              </a:rPr>
              <a:t>If someone posts this comment, will you allow it or remove it? </a:t>
            </a:r>
          </a:p>
          <a:p>
            <a:r>
              <a:rPr lang="en-US" sz="1200" kern="1200" dirty="0">
                <a:solidFill>
                  <a:schemeClr val="tx1"/>
                </a:solidFill>
                <a:effectLst/>
                <a:latin typeface="+mn-lt"/>
                <a:ea typeface="+mn-ea"/>
                <a:cs typeface="+mn-cs"/>
              </a:rPr>
              <a:t>How about this comment?</a:t>
            </a:r>
          </a:p>
          <a:p>
            <a:r>
              <a:rPr lang="en-US" sz="1200" kern="1200" dirty="0">
                <a:solidFill>
                  <a:schemeClr val="tx1"/>
                </a:solidFill>
                <a:effectLst/>
                <a:latin typeface="+mn-lt"/>
                <a:ea typeface="+mn-ea"/>
                <a:cs typeface="+mn-cs"/>
              </a:rPr>
              <a:t>What if someone posts this?</a:t>
            </a:r>
          </a:p>
          <a:p>
            <a:r>
              <a:rPr lang="en-US" sz="1200" kern="1200" dirty="0">
                <a:solidFill>
                  <a:schemeClr val="tx1"/>
                </a:solidFill>
                <a:effectLst/>
                <a:latin typeface="+mn-lt"/>
                <a:ea typeface="+mn-ea"/>
                <a:cs typeface="+mn-cs"/>
              </a:rPr>
              <a:t>How about this?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turns out that making decisions like these about which posts to allow and which to remove is a fundamental service that all social media platforms like Facebook, Twitter and Reddit provide. This service is called content moderation. </a:t>
            </a:r>
          </a:p>
        </p:txBody>
      </p:sp>
      <p:sp>
        <p:nvSpPr>
          <p:cNvPr id="4" name="Slide Number Placeholder 3"/>
          <p:cNvSpPr>
            <a:spLocks noGrp="1"/>
          </p:cNvSpPr>
          <p:nvPr>
            <p:ph type="sldNum" sz="quarter" idx="5"/>
          </p:nvPr>
        </p:nvSpPr>
        <p:spPr/>
        <p:txBody>
          <a:bodyPr/>
          <a:lstStyle/>
          <a:p>
            <a:fld id="{D306BF88-8686-495B-B1CC-4CA8FB75A3B0}" type="slidenum">
              <a:rPr lang="en-US" smtClean="0"/>
              <a:t>3</a:t>
            </a:fld>
            <a:endParaRPr lang="en-US"/>
          </a:p>
        </p:txBody>
      </p:sp>
    </p:spTree>
    <p:extLst>
      <p:ext uri="{BB962C8B-B14F-4D97-AF65-F5344CB8AC3E}">
        <p14:creationId xmlns:p14="http://schemas.microsoft.com/office/powerpoint/2010/main" val="3464691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moderators provide explanations? </a:t>
            </a:r>
          </a:p>
          <a:p>
            <a:r>
              <a:rPr lang="en-US" dirty="0"/>
              <a:t>And this is the central question I ask in the first part of this talk.</a:t>
            </a:r>
          </a:p>
          <a:p>
            <a:r>
              <a:rPr lang="en-US" dirty="0"/>
              <a:t>Is it worth it for moderators to spend their time and efforts into providing explanation for post removals? </a:t>
            </a:r>
          </a:p>
          <a:p>
            <a:r>
              <a:rPr lang="en-US" dirty="0"/>
              <a:t>Can such explanations improve user attitudes and behaviors?</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24</a:t>
            </a:fld>
            <a:endParaRPr lang="en-US"/>
          </a:p>
        </p:txBody>
      </p:sp>
    </p:spTree>
    <p:extLst>
      <p:ext uri="{BB962C8B-B14F-4D97-AF65-F5344CB8AC3E}">
        <p14:creationId xmlns:p14="http://schemas.microsoft.com/office/powerpoint/2010/main" val="3403591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answer this, I turned to the popular social media platform Reddit</a:t>
            </a:r>
          </a:p>
        </p:txBody>
      </p:sp>
      <p:sp>
        <p:nvSpPr>
          <p:cNvPr id="4" name="Slide Number Placeholder 3"/>
          <p:cNvSpPr>
            <a:spLocks noGrp="1"/>
          </p:cNvSpPr>
          <p:nvPr>
            <p:ph type="sldNum" sz="quarter" idx="5"/>
          </p:nvPr>
        </p:nvSpPr>
        <p:spPr/>
        <p:txBody>
          <a:bodyPr/>
          <a:lstStyle/>
          <a:p>
            <a:fld id="{D306BF88-8686-495B-B1CC-4CA8FB75A3B0}" type="slidenum">
              <a:rPr lang="en-US" smtClean="0"/>
              <a:t>25</a:t>
            </a:fld>
            <a:endParaRPr lang="en-US"/>
          </a:p>
        </p:txBody>
      </p:sp>
    </p:spTree>
    <p:extLst>
      <p:ext uri="{BB962C8B-B14F-4D97-AF65-F5344CB8AC3E}">
        <p14:creationId xmlns:p14="http://schemas.microsoft.com/office/powerpoint/2010/main" val="2342068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I chose Reddit because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Reddit is made up of thousands of communities, and these communities show a variety of approaches to enacting content moderation.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Therefore, the Reddit platform provides a rich site to study how the differences in moderation approaches affect the attitudes and behaviors of users differently. </a:t>
            </a:r>
            <a:endParaRPr lang="en-US" sz="1200" dirty="0"/>
          </a:p>
        </p:txBody>
      </p:sp>
      <p:sp>
        <p:nvSpPr>
          <p:cNvPr id="4" name="Slide Number Placeholder 3"/>
          <p:cNvSpPr>
            <a:spLocks noGrp="1"/>
          </p:cNvSpPr>
          <p:nvPr>
            <p:ph type="sldNum" sz="quarter" idx="5"/>
          </p:nvPr>
        </p:nvSpPr>
        <p:spPr/>
        <p:txBody>
          <a:bodyPr/>
          <a:lstStyle/>
          <a:p>
            <a:fld id="{D306BF88-8686-495B-B1CC-4CA8FB75A3B0}" type="slidenum">
              <a:rPr lang="en-US" smtClean="0"/>
              <a:t>26</a:t>
            </a:fld>
            <a:endParaRPr lang="en-US"/>
          </a:p>
        </p:txBody>
      </p:sp>
    </p:spTree>
    <p:extLst>
      <p:ext uri="{BB962C8B-B14F-4D97-AF65-F5344CB8AC3E}">
        <p14:creationId xmlns:p14="http://schemas.microsoft.com/office/powerpoint/2010/main" val="289564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what an explanation comment on Reddit looks like</a:t>
            </a:r>
          </a:p>
          <a:p>
            <a:r>
              <a:rPr lang="en-US" dirty="0"/>
              <a:t>This comment was posted as a reply to a submission that was removed.</a:t>
            </a:r>
          </a:p>
          <a:p>
            <a:r>
              <a:rPr lang="en-US" dirty="0"/>
              <a:t>and it provides user an explanation of exactly why their post was removed. </a:t>
            </a:r>
          </a:p>
          <a:p>
            <a:r>
              <a:rPr lang="en-US" dirty="0"/>
              <a:t>It warns the user that if they continue to violate rules, their account will be banned. </a:t>
            </a:r>
          </a:p>
          <a:p>
            <a:r>
              <a:rPr lang="en-US" dirty="0"/>
              <a:t>It also informs the user that if they believe that the removal is mistaken, they con contact the moderators of the subreddit.</a:t>
            </a:r>
          </a:p>
        </p:txBody>
      </p:sp>
      <p:sp>
        <p:nvSpPr>
          <p:cNvPr id="4" name="Slide Number Placeholder 3"/>
          <p:cNvSpPr>
            <a:spLocks noGrp="1"/>
          </p:cNvSpPr>
          <p:nvPr>
            <p:ph type="sldNum" sz="quarter" idx="5"/>
          </p:nvPr>
        </p:nvSpPr>
        <p:spPr/>
        <p:txBody>
          <a:bodyPr/>
          <a:lstStyle/>
          <a:p>
            <a:fld id="{D306BF88-8686-495B-B1CC-4CA8FB75A3B0}" type="slidenum">
              <a:rPr lang="en-US" smtClean="0"/>
              <a:t>27</a:t>
            </a:fld>
            <a:endParaRPr lang="en-US"/>
          </a:p>
        </p:txBody>
      </p:sp>
    </p:spTree>
    <p:extLst>
      <p:ext uri="{BB962C8B-B14F-4D97-AF65-F5344CB8AC3E}">
        <p14:creationId xmlns:p14="http://schemas.microsoft.com/office/powerpoint/2010/main" val="3317313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Given this context, I pose the following research questions.</a:t>
            </a:r>
          </a:p>
          <a:p>
            <a:endParaRPr lang="en-US" dirty="0"/>
          </a:p>
          <a:p>
            <a:r>
              <a:rPr lang="en-US" dirty="0"/>
              <a:t>My first question is about attitudes. I ask,</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28</a:t>
            </a:fld>
            <a:endParaRPr lang="en-US"/>
          </a:p>
        </p:txBody>
      </p:sp>
    </p:spTree>
    <p:extLst>
      <p:ext uri="{BB962C8B-B14F-4D97-AF65-F5344CB8AC3E}">
        <p14:creationId xmlns:p14="http://schemas.microsoft.com/office/powerpoint/2010/main" val="2734946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29</a:t>
            </a:fld>
            <a:endParaRPr lang="en-US"/>
          </a:p>
        </p:txBody>
      </p:sp>
    </p:spTree>
    <p:extLst>
      <p:ext uri="{BB962C8B-B14F-4D97-AF65-F5344CB8AC3E}">
        <p14:creationId xmlns:p14="http://schemas.microsoft.com/office/powerpoint/2010/main" val="2708047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30</a:t>
            </a:fld>
            <a:endParaRPr lang="en-US"/>
          </a:p>
        </p:txBody>
      </p:sp>
    </p:spTree>
    <p:extLst>
      <p:ext uri="{BB962C8B-B14F-4D97-AF65-F5344CB8AC3E}">
        <p14:creationId xmlns:p14="http://schemas.microsoft.com/office/powerpoint/2010/main" val="2616004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31</a:t>
            </a:fld>
            <a:endParaRPr lang="en-US"/>
          </a:p>
        </p:txBody>
      </p:sp>
    </p:spTree>
    <p:extLst>
      <p:ext uri="{BB962C8B-B14F-4D97-AF65-F5344CB8AC3E}">
        <p14:creationId xmlns:p14="http://schemas.microsoft.com/office/powerpoint/2010/main" val="733941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 focused on two aspects of user attitudes</a:t>
            </a:r>
          </a:p>
          <a:p>
            <a:endParaRPr lang="en-US" dirty="0"/>
          </a:p>
          <a:p>
            <a:r>
              <a:rPr lang="en-US" dirty="0"/>
              <a:t>that I will refer to as Fairness</a:t>
            </a:r>
          </a:p>
          <a:p>
            <a:endParaRPr lang="en-US" dirty="0"/>
          </a:p>
          <a:p>
            <a:r>
              <a:rPr lang="en-US" dirty="0"/>
              <a:t>I derived information about both of these user attitudes through survey questions</a:t>
            </a:r>
          </a:p>
        </p:txBody>
      </p:sp>
      <p:sp>
        <p:nvSpPr>
          <p:cNvPr id="4" name="Slide Number Placeholder 3"/>
          <p:cNvSpPr>
            <a:spLocks noGrp="1"/>
          </p:cNvSpPr>
          <p:nvPr>
            <p:ph type="sldNum" sz="quarter" idx="5"/>
          </p:nvPr>
        </p:nvSpPr>
        <p:spPr/>
        <p:txBody>
          <a:bodyPr/>
          <a:lstStyle/>
          <a:p>
            <a:fld id="{D306BF88-8686-495B-B1CC-4CA8FB75A3B0}" type="slidenum">
              <a:rPr lang="en-US" smtClean="0"/>
              <a:t>32</a:t>
            </a:fld>
            <a:endParaRPr lang="en-US"/>
          </a:p>
        </p:txBody>
      </p:sp>
    </p:spTree>
    <p:extLst>
      <p:ext uri="{BB962C8B-B14F-4D97-AF65-F5344CB8AC3E}">
        <p14:creationId xmlns:p14="http://schemas.microsoft.com/office/powerpoint/2010/main" val="1049102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developed linear regression models to analyze the relationship between different variables, and I used fairness and Desire to Post again as my dependent variables</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33</a:t>
            </a:fld>
            <a:endParaRPr lang="en-US"/>
          </a:p>
        </p:txBody>
      </p:sp>
    </p:spTree>
    <p:extLst>
      <p:ext uri="{BB962C8B-B14F-4D97-AF65-F5344CB8AC3E}">
        <p14:creationId xmlns:p14="http://schemas.microsoft.com/office/powerpoint/2010/main" val="1160726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these four comments are actually examples from Facebook’s internal rulebook for content moderation. This rulebook was leaked a while ago, and according to this rulebook, the top 2 comments should be allowed and the bottom 2 comments should be removed. Now this is what Facebook would do, but other platforms may have different criteria for what is appropriate, and they may make different moderation decisions on these comments.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a researcher, I am interested in examining how social media platforms make these moderation decisions, and how these decisions impact end-users.</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4</a:t>
            </a:fld>
            <a:endParaRPr lang="en-US"/>
          </a:p>
        </p:txBody>
      </p:sp>
    </p:spTree>
    <p:extLst>
      <p:ext uri="{BB962C8B-B14F-4D97-AF65-F5344CB8AC3E}">
        <p14:creationId xmlns:p14="http://schemas.microsoft.com/office/powerpoint/2010/main" val="3252377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34</a:t>
            </a:fld>
            <a:endParaRPr lang="en-US"/>
          </a:p>
        </p:txBody>
      </p:sp>
    </p:spTree>
    <p:extLst>
      <p:ext uri="{BB962C8B-B14F-4D97-AF65-F5344CB8AC3E}">
        <p14:creationId xmlns:p14="http://schemas.microsoft.com/office/powerpoint/2010/main" val="3445895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I want to note here whether or not users are aware of their post removal is an important aspect of transparency in content moderation.</a:t>
            </a:r>
            <a:endParaRPr lang="en-US" sz="1200" b="0" i="0" kern="1200" dirty="0">
              <a:solidFill>
                <a:schemeClr val="tx1"/>
              </a:solidFill>
              <a:effectLst/>
              <a:latin typeface="Garamond" panose="020204040303010108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Garamond" panose="02020404030301010803" pitchFamily="18" charset="0"/>
                <a:ea typeface="+mn-ea"/>
                <a:cs typeface="+mn-cs"/>
              </a:rPr>
              <a:t>Surprisingly, I found that 41.8% of users did not even know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Garamond" panose="02020404030301010803" pitchFamily="18" charset="0"/>
                <a:ea typeface="+mn-ea"/>
                <a:cs typeface="+mn-cs"/>
              </a:rPr>
              <a:t>In fact, I received dozens of replies to my invitation messages where users expressed surprise about their post removals. </a:t>
            </a:r>
          </a:p>
        </p:txBody>
      </p:sp>
      <p:sp>
        <p:nvSpPr>
          <p:cNvPr id="4" name="Slide Number Placeholder 3"/>
          <p:cNvSpPr>
            <a:spLocks noGrp="1"/>
          </p:cNvSpPr>
          <p:nvPr>
            <p:ph type="sldNum" sz="quarter" idx="5"/>
          </p:nvPr>
        </p:nvSpPr>
        <p:spPr/>
        <p:txBody>
          <a:bodyPr/>
          <a:lstStyle/>
          <a:p>
            <a:fld id="{D306BF88-8686-495B-B1CC-4CA8FB75A3B0}" type="slidenum">
              <a:rPr lang="en-US" smtClean="0"/>
              <a:t>36</a:t>
            </a:fld>
            <a:endParaRPr lang="en-US"/>
          </a:p>
        </p:txBody>
      </p:sp>
    </p:spTree>
    <p:extLst>
      <p:ext uri="{BB962C8B-B14F-4D97-AF65-F5344CB8AC3E}">
        <p14:creationId xmlns:p14="http://schemas.microsoft.com/office/powerpoint/2010/main" val="3785063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Garamond" panose="02020404030301010803" pitchFamily="18" charset="0"/>
                <a:ea typeface="+mn-ea"/>
                <a:cs typeface="+mn-cs"/>
              </a:rPr>
              <a:t>My regression analyses show that </a:t>
            </a:r>
            <a:r>
              <a:rPr lang="en-US" sz="1200" kern="1200" dirty="0">
                <a:solidFill>
                  <a:schemeClr val="tx1"/>
                </a:solidFill>
                <a:effectLst/>
                <a:ea typeface="+mn-ea"/>
                <a:cs typeface="+mn-cs"/>
              </a:rPr>
              <a:t>when users become aware of their post removals, perhaps through communication by the moderation team, they are more likely to consider the moderation of their post as fair than when they are not made aware.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Noticing removals, however, did not have any statistically significant effect on whether participants consider it likely they will post in the future.</a:t>
            </a:r>
            <a:endParaRPr lang="en-US" sz="1200" dirty="0"/>
          </a:p>
        </p:txBody>
      </p:sp>
      <p:sp>
        <p:nvSpPr>
          <p:cNvPr id="4" name="Slide Number Placeholder 3"/>
          <p:cNvSpPr>
            <a:spLocks noGrp="1"/>
          </p:cNvSpPr>
          <p:nvPr>
            <p:ph type="sldNum" sz="quarter" idx="5"/>
          </p:nvPr>
        </p:nvSpPr>
        <p:spPr/>
        <p:txBody>
          <a:bodyPr/>
          <a:lstStyle/>
          <a:p>
            <a:fld id="{D306BF88-8686-495B-B1CC-4CA8FB75A3B0}" type="slidenum">
              <a:rPr lang="en-US" smtClean="0"/>
              <a:t>37</a:t>
            </a:fld>
            <a:endParaRPr lang="en-US"/>
          </a:p>
        </p:txBody>
      </p:sp>
    </p:spTree>
    <p:extLst>
      <p:ext uri="{BB962C8B-B14F-4D97-AF65-F5344CB8AC3E}">
        <p14:creationId xmlns:p14="http://schemas.microsoft.com/office/powerpoint/2010/main" val="2810803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38</a:t>
            </a:fld>
            <a:endParaRPr lang="en-US"/>
          </a:p>
        </p:txBody>
      </p:sp>
    </p:spTree>
    <p:extLst>
      <p:ext uri="{BB962C8B-B14F-4D97-AF65-F5344CB8AC3E}">
        <p14:creationId xmlns:p14="http://schemas.microsoft.com/office/powerpoint/2010/main" val="497602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39</a:t>
            </a:fld>
            <a:endParaRPr lang="en-US"/>
          </a:p>
        </p:txBody>
      </p:sp>
    </p:spTree>
    <p:extLst>
      <p:ext uri="{BB962C8B-B14F-4D97-AF65-F5344CB8AC3E}">
        <p14:creationId xmlns:p14="http://schemas.microsoft.com/office/powerpoint/2010/main" val="3296071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40</a:t>
            </a:fld>
            <a:endParaRPr lang="en-US"/>
          </a:p>
        </p:txBody>
      </p:sp>
    </p:spTree>
    <p:extLst>
      <p:ext uri="{BB962C8B-B14F-4D97-AF65-F5344CB8AC3E}">
        <p14:creationId xmlns:p14="http://schemas.microsoft.com/office/powerpoint/2010/main" val="383777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41</a:t>
            </a:fld>
            <a:endParaRPr lang="en-US"/>
          </a:p>
        </p:txBody>
      </p:sp>
    </p:spTree>
    <p:extLst>
      <p:ext uri="{BB962C8B-B14F-4D97-AF65-F5344CB8AC3E}">
        <p14:creationId xmlns:p14="http://schemas.microsoft.com/office/powerpoint/2010/main" val="1124636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42</a:t>
            </a:fld>
            <a:endParaRPr lang="en-US"/>
          </a:p>
        </p:txBody>
      </p:sp>
    </p:spTree>
    <p:extLst>
      <p:ext uri="{BB962C8B-B14F-4D97-AF65-F5344CB8AC3E}">
        <p14:creationId xmlns:p14="http://schemas.microsoft.com/office/powerpoint/2010/main" val="990353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43</a:t>
            </a:fld>
            <a:endParaRPr lang="en-US"/>
          </a:p>
        </p:txBody>
      </p:sp>
    </p:spTree>
    <p:extLst>
      <p:ext uri="{BB962C8B-B14F-4D97-AF65-F5344CB8AC3E}">
        <p14:creationId xmlns:p14="http://schemas.microsoft.com/office/powerpoint/2010/main" val="1220716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44</a:t>
            </a:fld>
            <a:endParaRPr lang="en-US"/>
          </a:p>
        </p:txBody>
      </p:sp>
    </p:spTree>
    <p:extLst>
      <p:ext uri="{BB962C8B-B14F-4D97-AF65-F5344CB8AC3E}">
        <p14:creationId xmlns:p14="http://schemas.microsoft.com/office/powerpoint/2010/main" val="2862070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goal of my research is to </a:t>
            </a:r>
          </a:p>
          <a:p>
            <a:endParaRPr lang="en-US" dirty="0"/>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5</a:t>
            </a:fld>
            <a:endParaRPr lang="en-US"/>
          </a:p>
        </p:txBody>
      </p:sp>
    </p:spTree>
    <p:extLst>
      <p:ext uri="{BB962C8B-B14F-4D97-AF65-F5344CB8AC3E}">
        <p14:creationId xmlns:p14="http://schemas.microsoft.com/office/powerpoint/2010/main" val="3919019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45</a:t>
            </a:fld>
            <a:endParaRPr lang="en-US"/>
          </a:p>
        </p:txBody>
      </p:sp>
    </p:spTree>
    <p:extLst>
      <p:ext uri="{BB962C8B-B14F-4D97-AF65-F5344CB8AC3E}">
        <p14:creationId xmlns:p14="http://schemas.microsoft.com/office/powerpoint/2010/main" val="3863050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46</a:t>
            </a:fld>
            <a:endParaRPr lang="en-US"/>
          </a:p>
        </p:txBody>
      </p:sp>
    </p:spTree>
    <p:extLst>
      <p:ext uri="{BB962C8B-B14F-4D97-AF65-F5344CB8AC3E}">
        <p14:creationId xmlns:p14="http://schemas.microsoft.com/office/powerpoint/2010/main" val="3678641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it may be important to distinguish trolls from other users, and not waste moderation resources on trolls.</a:t>
            </a:r>
          </a:p>
        </p:txBody>
      </p:sp>
      <p:sp>
        <p:nvSpPr>
          <p:cNvPr id="4" name="Slide Number Placeholder 3"/>
          <p:cNvSpPr>
            <a:spLocks noGrp="1"/>
          </p:cNvSpPr>
          <p:nvPr>
            <p:ph type="sldNum" sz="quarter" idx="5"/>
          </p:nvPr>
        </p:nvSpPr>
        <p:spPr/>
        <p:txBody>
          <a:bodyPr/>
          <a:lstStyle/>
          <a:p>
            <a:fld id="{D306BF88-8686-495B-B1CC-4CA8FB75A3B0}" type="slidenum">
              <a:rPr lang="en-US" smtClean="0"/>
              <a:t>47</a:t>
            </a:fld>
            <a:endParaRPr lang="en-US"/>
          </a:p>
        </p:txBody>
      </p:sp>
    </p:spTree>
    <p:extLst>
      <p:ext uri="{BB962C8B-B14F-4D97-AF65-F5344CB8AC3E}">
        <p14:creationId xmlns:p14="http://schemas.microsoft.com/office/powerpoint/2010/main" val="2219213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48</a:t>
            </a:fld>
            <a:endParaRPr lang="en-US"/>
          </a:p>
        </p:txBody>
      </p:sp>
    </p:spTree>
    <p:extLst>
      <p:ext uri="{BB962C8B-B14F-4D97-AF65-F5344CB8AC3E}">
        <p14:creationId xmlns:p14="http://schemas.microsoft.com/office/powerpoint/2010/main" val="1242631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49</a:t>
            </a:fld>
            <a:endParaRPr lang="en-US"/>
          </a:p>
        </p:txBody>
      </p:sp>
    </p:spTree>
    <p:extLst>
      <p:ext uri="{BB962C8B-B14F-4D97-AF65-F5344CB8AC3E}">
        <p14:creationId xmlns:p14="http://schemas.microsoft.com/office/powerpoint/2010/main" val="3551793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50</a:t>
            </a:fld>
            <a:endParaRPr lang="en-US"/>
          </a:p>
        </p:txBody>
      </p:sp>
    </p:spTree>
    <p:extLst>
      <p:ext uri="{BB962C8B-B14F-4D97-AF65-F5344CB8AC3E}">
        <p14:creationId xmlns:p14="http://schemas.microsoft.com/office/powerpoint/2010/main" val="2918569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51</a:t>
            </a:fld>
            <a:endParaRPr lang="en-US"/>
          </a:p>
        </p:txBody>
      </p:sp>
    </p:spTree>
    <p:extLst>
      <p:ext uri="{BB962C8B-B14F-4D97-AF65-F5344CB8AC3E}">
        <p14:creationId xmlns:p14="http://schemas.microsoft.com/office/powerpoint/2010/main" val="3419625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Avenir Next" panose="020B0503020202020204" pitchFamily="34" charset="0"/>
                <a:ea typeface="Arial" charset="0"/>
                <a:cs typeface="Arial" charset="0"/>
              </a:rPr>
              <a:t>I focused on one specific aspect of user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Avenir Next" panose="020B0503020202020204" pitchFamily="34" charset="0"/>
                <a:ea typeface="Arial" charset="0"/>
                <a:cs typeface="Arial" charset="0"/>
              </a:rPr>
              <a:t>I tracked for each &lt;u, s&gt; pair, whether the user u has a future submission in subreddit s that is removed, and I call this variable Future Removal.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Proxy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Avenir Next" panose="020B0503020202020204" pitchFamily="34" charset="0"/>
                <a:ea typeface="Arial" charset="0"/>
                <a:cs typeface="Arial" charset="0"/>
              </a:rPr>
              <a:t>Now this is a binary variable, so I built logistic regression models to analyze the relationships between different independent variables and Future Removal, which I considered to be my DV.</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52</a:t>
            </a:fld>
            <a:endParaRPr lang="en-US"/>
          </a:p>
        </p:txBody>
      </p:sp>
    </p:spTree>
    <p:extLst>
      <p:ext uri="{BB962C8B-B14F-4D97-AF65-F5344CB8AC3E}">
        <p14:creationId xmlns:p14="http://schemas.microsoft.com/office/powerpoint/2010/main" val="3582623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53</a:t>
            </a:fld>
            <a:endParaRPr lang="en-US"/>
          </a:p>
        </p:txBody>
      </p:sp>
    </p:spTree>
    <p:extLst>
      <p:ext uri="{BB962C8B-B14F-4D97-AF65-F5344CB8AC3E}">
        <p14:creationId xmlns:p14="http://schemas.microsoft.com/office/powerpoint/2010/main" val="312579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55</a:t>
            </a:fld>
            <a:endParaRPr lang="en-US"/>
          </a:p>
        </p:txBody>
      </p:sp>
    </p:spTree>
    <p:extLst>
      <p:ext uri="{BB962C8B-B14F-4D97-AF65-F5344CB8AC3E}">
        <p14:creationId xmlns:p14="http://schemas.microsoft.com/office/powerpoint/2010/main" val="3753662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Garamond" panose="02020404030301010803" pitchFamily="18" charset="0"/>
                <a:ea typeface="+mn-ea"/>
                <a:cs typeface="+mn-cs"/>
              </a:rPr>
              <a:t>Now, here is the agenda for my talk today</a:t>
            </a:r>
          </a:p>
          <a:p>
            <a:r>
              <a:rPr lang="en-US" sz="1200" b="0" i="0" kern="1200" dirty="0">
                <a:solidFill>
                  <a:schemeClr val="tx1"/>
                </a:solidFill>
                <a:effectLst/>
                <a:latin typeface="Garamond" panose="02020404030301010803" pitchFamily="18" charset="0"/>
                <a:ea typeface="+mn-ea"/>
                <a:cs typeface="+mn-cs"/>
              </a:rPr>
              <a:t>I will begin with offering a background on content moderation.</a:t>
            </a:r>
          </a:p>
          <a:p>
            <a:r>
              <a:rPr lang="en-US" sz="1200" b="0" i="0" kern="1200" dirty="0">
                <a:solidFill>
                  <a:schemeClr val="tx1"/>
                </a:solidFill>
                <a:effectLst/>
                <a:latin typeface="Garamond" panose="02020404030301010803" pitchFamily="18" charset="0"/>
                <a:ea typeface="+mn-ea"/>
                <a:cs typeface="+mn-cs"/>
              </a:rPr>
              <a:t>Next, I will describe my research on transparency in content moderation</a:t>
            </a:r>
          </a:p>
          <a:p>
            <a:r>
              <a:rPr lang="en-US" sz="1200" b="0" i="0" kern="1200" dirty="0">
                <a:solidFill>
                  <a:schemeClr val="tx1"/>
                </a:solidFill>
                <a:effectLst/>
                <a:latin typeface="Garamond" panose="02020404030301010803" pitchFamily="18" charset="0"/>
                <a:ea typeface="+mn-ea"/>
                <a:cs typeface="+mn-cs"/>
              </a:rPr>
              <a:t>Next, I will discuss my work on evaluating the effectiveness of moderation interventions.</a:t>
            </a:r>
          </a:p>
          <a:p>
            <a:r>
              <a:rPr lang="en-US" sz="1200" b="0" i="0" kern="1200" dirty="0">
                <a:solidFill>
                  <a:schemeClr val="tx1"/>
                </a:solidFill>
                <a:effectLst/>
                <a:latin typeface="Garamond" panose="02020404030301010803" pitchFamily="18" charset="0"/>
                <a:ea typeface="+mn-ea"/>
                <a:cs typeface="+mn-cs"/>
              </a:rPr>
              <a:t>Finally, I will conclude with detailing the current directions in which I am expanding my research.</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6</a:t>
            </a:fld>
            <a:endParaRPr lang="en-US"/>
          </a:p>
        </p:txBody>
      </p:sp>
    </p:spTree>
    <p:extLst>
      <p:ext uri="{BB962C8B-B14F-4D97-AF65-F5344CB8AC3E}">
        <p14:creationId xmlns:p14="http://schemas.microsoft.com/office/powerpoint/2010/main" val="3423023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56</a:t>
            </a:fld>
            <a:endParaRPr lang="en-US"/>
          </a:p>
        </p:txBody>
      </p:sp>
    </p:spTree>
    <p:extLst>
      <p:ext uri="{BB962C8B-B14F-4D97-AF65-F5344CB8AC3E}">
        <p14:creationId xmlns:p14="http://schemas.microsoft.com/office/powerpoint/2010/main" val="497170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57</a:t>
            </a:fld>
            <a:endParaRPr lang="en-US"/>
          </a:p>
        </p:txBody>
      </p:sp>
    </p:spTree>
    <p:extLst>
      <p:ext uri="{BB962C8B-B14F-4D97-AF65-F5344CB8AC3E}">
        <p14:creationId xmlns:p14="http://schemas.microsoft.com/office/powerpoint/2010/main" val="2152009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58</a:t>
            </a:fld>
            <a:endParaRPr lang="en-US"/>
          </a:p>
        </p:txBody>
      </p:sp>
    </p:spTree>
    <p:extLst>
      <p:ext uri="{BB962C8B-B14F-4D97-AF65-F5344CB8AC3E}">
        <p14:creationId xmlns:p14="http://schemas.microsoft.com/office/powerpoint/2010/main" val="37233525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06BF88-8686-495B-B1CC-4CA8FB75A3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514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60</a:t>
            </a:fld>
            <a:endParaRPr lang="en-US"/>
          </a:p>
        </p:txBody>
      </p:sp>
    </p:spTree>
    <p:extLst>
      <p:ext uri="{BB962C8B-B14F-4D97-AF65-F5344CB8AC3E}">
        <p14:creationId xmlns:p14="http://schemas.microsoft.com/office/powerpoint/2010/main" val="39671365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61</a:t>
            </a:fld>
            <a:endParaRPr lang="en-US"/>
          </a:p>
        </p:txBody>
      </p:sp>
    </p:spTree>
    <p:extLst>
      <p:ext uri="{BB962C8B-B14F-4D97-AF65-F5344CB8AC3E}">
        <p14:creationId xmlns:p14="http://schemas.microsoft.com/office/powerpoint/2010/main" val="1843079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research also suggests a need for paradigm shift in content moderation</a:t>
            </a:r>
          </a:p>
          <a:p>
            <a:endParaRPr lang="en-US" dirty="0"/>
          </a:p>
          <a:p>
            <a:r>
              <a:rPr lang="en-US" dirty="0"/>
              <a:t>Platforms should work with community members, educating them about the community norms and turning them into valuable contributors</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62</a:t>
            </a:fld>
            <a:endParaRPr lang="en-US"/>
          </a:p>
        </p:txBody>
      </p:sp>
    </p:spTree>
    <p:extLst>
      <p:ext uri="{BB962C8B-B14F-4D97-AF65-F5344CB8AC3E}">
        <p14:creationId xmlns:p14="http://schemas.microsoft.com/office/powerpoint/2010/main" val="2193446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63</a:t>
            </a:fld>
            <a:endParaRPr lang="en-US"/>
          </a:p>
        </p:txBody>
      </p:sp>
    </p:spTree>
    <p:extLst>
      <p:ext uri="{BB962C8B-B14F-4D97-AF65-F5344CB8AC3E}">
        <p14:creationId xmlns:p14="http://schemas.microsoft.com/office/powerpoint/2010/main" val="17796933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64</a:t>
            </a:fld>
            <a:endParaRPr lang="en-US"/>
          </a:p>
        </p:txBody>
      </p:sp>
    </p:spTree>
    <p:extLst>
      <p:ext uri="{BB962C8B-B14F-4D97-AF65-F5344CB8AC3E}">
        <p14:creationId xmlns:p14="http://schemas.microsoft.com/office/powerpoint/2010/main" val="29857975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this work, I have focused on one design choice, the provision of removal explanations, and discussed how it relates to user attitudes and behaviors. But this provides a concrete example of how my mixed-methods analysis approach can help us obtain nuanced insights into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going forward, I want to continue using such mixed-methods approaches to inform the design of online communities.</a:t>
            </a:r>
          </a:p>
          <a:p>
            <a:endParaRPr lang="en-US" dirty="0"/>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65</a:t>
            </a:fld>
            <a:endParaRPr lang="en-US"/>
          </a:p>
        </p:txBody>
      </p:sp>
    </p:spTree>
    <p:extLst>
      <p:ext uri="{BB962C8B-B14F-4D97-AF65-F5344CB8AC3E}">
        <p14:creationId xmlns:p14="http://schemas.microsoft.com/office/powerpoint/2010/main" val="342917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Garamond" panose="02020404030301010803" pitchFamily="18" charset="0"/>
                <a:ea typeface="+mn-ea"/>
                <a:cs typeface="+mn-cs"/>
              </a:rPr>
              <a:t>Now, here is the agenda for my talk today</a:t>
            </a:r>
          </a:p>
          <a:p>
            <a:r>
              <a:rPr lang="en-US" sz="1200" b="0" i="0" kern="1200" dirty="0">
                <a:solidFill>
                  <a:schemeClr val="tx1"/>
                </a:solidFill>
                <a:effectLst/>
                <a:latin typeface="Garamond" panose="02020404030301010803" pitchFamily="18" charset="0"/>
                <a:ea typeface="+mn-ea"/>
                <a:cs typeface="+mn-cs"/>
              </a:rPr>
              <a:t>I will begin with offering a background on content moderation.</a:t>
            </a:r>
          </a:p>
          <a:p>
            <a:r>
              <a:rPr lang="en-US" sz="1200" b="0" i="0" kern="1200" dirty="0">
                <a:solidFill>
                  <a:schemeClr val="tx1"/>
                </a:solidFill>
                <a:effectLst/>
                <a:latin typeface="Garamond" panose="02020404030301010803" pitchFamily="18" charset="0"/>
                <a:ea typeface="+mn-ea"/>
                <a:cs typeface="+mn-cs"/>
              </a:rPr>
              <a:t>Next, I will describe my research on </a:t>
            </a:r>
            <a:r>
              <a:rPr lang="en-US" sz="1200" b="0" i="0" kern="1200" dirty="0" err="1">
                <a:solidFill>
                  <a:schemeClr val="tx1"/>
                </a:solidFill>
                <a:effectLst/>
                <a:latin typeface="Garamond" panose="02020404030301010803" pitchFamily="18" charset="0"/>
                <a:ea typeface="+mn-ea"/>
                <a:cs typeface="+mn-cs"/>
              </a:rPr>
              <a:t>tranparency</a:t>
            </a:r>
            <a:r>
              <a:rPr lang="en-US" sz="1200" b="0" i="0" kern="1200" dirty="0">
                <a:solidFill>
                  <a:schemeClr val="tx1"/>
                </a:solidFill>
                <a:effectLst/>
                <a:latin typeface="Garamond" panose="02020404030301010803" pitchFamily="18" charset="0"/>
                <a:ea typeface="+mn-ea"/>
                <a:cs typeface="+mn-cs"/>
              </a:rPr>
              <a:t> in content moderation</a:t>
            </a:r>
          </a:p>
          <a:p>
            <a:r>
              <a:rPr lang="en-US" sz="1200" b="0" i="0" kern="1200" dirty="0">
                <a:solidFill>
                  <a:schemeClr val="tx1"/>
                </a:solidFill>
                <a:effectLst/>
                <a:latin typeface="Garamond" panose="02020404030301010803" pitchFamily="18" charset="0"/>
                <a:ea typeface="+mn-ea"/>
                <a:cs typeface="+mn-cs"/>
              </a:rPr>
              <a:t>Next, I will discuss my work on evaluating the effectiveness of moderation interventions.</a:t>
            </a:r>
          </a:p>
          <a:p>
            <a:r>
              <a:rPr lang="en-US" sz="1200" b="0" i="0" kern="1200" dirty="0">
                <a:solidFill>
                  <a:schemeClr val="tx1"/>
                </a:solidFill>
                <a:effectLst/>
                <a:latin typeface="Garamond" panose="02020404030301010803" pitchFamily="18" charset="0"/>
                <a:ea typeface="+mn-ea"/>
                <a:cs typeface="+mn-cs"/>
              </a:rPr>
              <a:t>Finally, I will conclude with detailing some future directions of my research.</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7</a:t>
            </a:fld>
            <a:endParaRPr lang="en-US"/>
          </a:p>
        </p:txBody>
      </p:sp>
    </p:spTree>
    <p:extLst>
      <p:ext uri="{BB962C8B-B14F-4D97-AF65-F5344CB8AC3E}">
        <p14:creationId xmlns:p14="http://schemas.microsoft.com/office/powerpoint/2010/main" val="19941872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recent years,</a:t>
            </a:r>
          </a:p>
        </p:txBody>
      </p:sp>
      <p:sp>
        <p:nvSpPr>
          <p:cNvPr id="4" name="Slide Number Placeholder 3"/>
          <p:cNvSpPr>
            <a:spLocks noGrp="1"/>
          </p:cNvSpPr>
          <p:nvPr>
            <p:ph type="sldNum" sz="quarter" idx="5"/>
          </p:nvPr>
        </p:nvSpPr>
        <p:spPr/>
        <p:txBody>
          <a:bodyPr/>
          <a:lstStyle/>
          <a:p>
            <a:fld id="{D306BF88-8686-495B-B1CC-4CA8FB75A3B0}" type="slidenum">
              <a:rPr lang="en-US" smtClean="0"/>
              <a:t>67</a:t>
            </a:fld>
            <a:endParaRPr lang="en-US"/>
          </a:p>
        </p:txBody>
      </p:sp>
    </p:spTree>
    <p:extLst>
      <p:ext uri="{BB962C8B-B14F-4D97-AF65-F5344CB8AC3E}">
        <p14:creationId xmlns:p14="http://schemas.microsoft.com/office/powerpoint/2010/main" val="1253250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68</a:t>
            </a:fld>
            <a:endParaRPr lang="en-US"/>
          </a:p>
        </p:txBody>
      </p:sp>
    </p:spTree>
    <p:extLst>
      <p:ext uri="{BB962C8B-B14F-4D97-AF65-F5344CB8AC3E}">
        <p14:creationId xmlns:p14="http://schemas.microsoft.com/office/powerpoint/2010/main" val="11905428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69</a:t>
            </a:fld>
            <a:endParaRPr lang="en-US"/>
          </a:p>
        </p:txBody>
      </p:sp>
    </p:spTree>
    <p:extLst>
      <p:ext uri="{BB962C8B-B14F-4D97-AF65-F5344CB8AC3E}">
        <p14:creationId xmlns:p14="http://schemas.microsoft.com/office/powerpoint/2010/main" val="3887198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06BF88-8686-495B-B1CC-4CA8FB75A3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658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71</a:t>
            </a:fld>
            <a:endParaRPr lang="en-US"/>
          </a:p>
        </p:txBody>
      </p:sp>
    </p:spTree>
    <p:extLst>
      <p:ext uri="{BB962C8B-B14F-4D97-AF65-F5344CB8AC3E}">
        <p14:creationId xmlns:p14="http://schemas.microsoft.com/office/powerpoint/2010/main" val="21797550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 wanted to see if the activity patterns in the treatment subreddits are different than other similar subreddits</a:t>
            </a:r>
          </a:p>
          <a:p>
            <a:r>
              <a:rPr lang="en-US" dirty="0"/>
              <a:t>I wanted to select control subreddits in such a way that the only difference between treatment and control subreddits was that the treatment subreddits were quarantined and the control subreddits were not </a:t>
            </a:r>
            <a:r>
              <a:rPr lang="en-US" dirty="0" err="1"/>
              <a:t>quarntined</a:t>
            </a:r>
            <a:r>
              <a:rPr lang="en-US" dirty="0"/>
              <a:t>.</a:t>
            </a:r>
          </a:p>
          <a:p>
            <a:r>
              <a:rPr lang="en-US" dirty="0"/>
              <a:t>For this, I selected as my control subs the communities where users of the r/</a:t>
            </a:r>
            <a:r>
              <a:rPr lang="en-US" dirty="0" err="1"/>
              <a:t>TheRedPill</a:t>
            </a:r>
            <a:r>
              <a:rPr lang="en-US" dirty="0"/>
              <a:t> and r/</a:t>
            </a:r>
            <a:r>
              <a:rPr lang="en-US" dirty="0" err="1"/>
              <a:t>The_Donald</a:t>
            </a:r>
            <a:r>
              <a:rPr lang="en-US" dirty="0"/>
              <a:t> were the most frequent contributors.</a:t>
            </a:r>
          </a:p>
        </p:txBody>
      </p:sp>
      <p:sp>
        <p:nvSpPr>
          <p:cNvPr id="4" name="Slide Number Placeholder 3"/>
          <p:cNvSpPr>
            <a:spLocks noGrp="1"/>
          </p:cNvSpPr>
          <p:nvPr>
            <p:ph type="sldNum" sz="quarter" idx="5"/>
          </p:nvPr>
        </p:nvSpPr>
        <p:spPr/>
        <p:txBody>
          <a:bodyPr/>
          <a:lstStyle/>
          <a:p>
            <a:fld id="{D306BF88-8686-495B-B1CC-4CA8FB75A3B0}" type="slidenum">
              <a:rPr lang="en-US" smtClean="0"/>
              <a:t>72</a:t>
            </a:fld>
            <a:endParaRPr lang="en-US"/>
          </a:p>
        </p:txBody>
      </p:sp>
    </p:spTree>
    <p:extLst>
      <p:ext uri="{BB962C8B-B14F-4D97-AF65-F5344CB8AC3E}">
        <p14:creationId xmlns:p14="http://schemas.microsoft.com/office/powerpoint/2010/main" val="23012993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Tracked whether there is a Reddit-wide trend</a:t>
            </a:r>
          </a:p>
        </p:txBody>
      </p:sp>
      <p:sp>
        <p:nvSpPr>
          <p:cNvPr id="4" name="Slide Number Placeholder 3"/>
          <p:cNvSpPr>
            <a:spLocks noGrp="1"/>
          </p:cNvSpPr>
          <p:nvPr>
            <p:ph type="sldNum" sz="quarter" idx="5"/>
          </p:nvPr>
        </p:nvSpPr>
        <p:spPr/>
        <p:txBody>
          <a:bodyPr/>
          <a:lstStyle/>
          <a:p>
            <a:fld id="{D306BF88-8686-495B-B1CC-4CA8FB75A3B0}" type="slidenum">
              <a:rPr lang="en-US" smtClean="0"/>
              <a:t>73</a:t>
            </a:fld>
            <a:endParaRPr lang="en-US"/>
          </a:p>
        </p:txBody>
      </p:sp>
    </p:spTree>
    <p:extLst>
      <p:ext uri="{BB962C8B-B14F-4D97-AF65-F5344CB8AC3E}">
        <p14:creationId xmlns:p14="http://schemas.microsoft.com/office/powerpoint/2010/main" val="40191739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75</a:t>
            </a:fld>
            <a:endParaRPr lang="en-US"/>
          </a:p>
        </p:txBody>
      </p:sp>
    </p:spTree>
    <p:extLst>
      <p:ext uri="{BB962C8B-B14F-4D97-AF65-F5344CB8AC3E}">
        <p14:creationId xmlns:p14="http://schemas.microsoft.com/office/powerpoint/2010/main" val="8477907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76</a:t>
            </a:fld>
            <a:endParaRPr lang="en-US"/>
          </a:p>
        </p:txBody>
      </p:sp>
    </p:spTree>
    <p:extLst>
      <p:ext uri="{BB962C8B-B14F-4D97-AF65-F5344CB8AC3E}">
        <p14:creationId xmlns:p14="http://schemas.microsoft.com/office/powerpoint/2010/main" val="10250708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My numbers from the ITS analysis and bootstrapping analyses </a:t>
            </a:r>
            <a:r>
              <a:rPr lang="en-US"/>
              <a:t>also confirmed</a:t>
            </a:r>
          </a:p>
        </p:txBody>
      </p:sp>
      <p:sp>
        <p:nvSpPr>
          <p:cNvPr id="4" name="Slide Number Placeholder 3"/>
          <p:cNvSpPr>
            <a:spLocks noGrp="1"/>
          </p:cNvSpPr>
          <p:nvPr>
            <p:ph type="sldNum" sz="quarter" idx="5"/>
          </p:nvPr>
        </p:nvSpPr>
        <p:spPr/>
        <p:txBody>
          <a:bodyPr/>
          <a:lstStyle/>
          <a:p>
            <a:fld id="{D306BF88-8686-495B-B1CC-4CA8FB75A3B0}" type="slidenum">
              <a:rPr lang="en-US" smtClean="0"/>
              <a:t>77</a:t>
            </a:fld>
            <a:endParaRPr lang="en-US"/>
          </a:p>
        </p:txBody>
      </p:sp>
    </p:spTree>
    <p:extLst>
      <p:ext uri="{BB962C8B-B14F-4D97-AF65-F5344CB8AC3E}">
        <p14:creationId xmlns:p14="http://schemas.microsoft.com/office/powerpoint/2010/main" val="367489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Garamond" panose="02020404030301010803" pitchFamily="18" charset="0"/>
                <a:ea typeface="+mn-ea"/>
                <a:cs typeface="+mn-cs"/>
              </a:rPr>
              <a:t>Now, here is the agenda for my talk today</a:t>
            </a:r>
          </a:p>
          <a:p>
            <a:r>
              <a:rPr lang="en-US" sz="1200" b="0" i="0" kern="1200" dirty="0">
                <a:solidFill>
                  <a:schemeClr val="tx1"/>
                </a:solidFill>
                <a:effectLst/>
                <a:latin typeface="Garamond" panose="02020404030301010803" pitchFamily="18" charset="0"/>
                <a:ea typeface="+mn-ea"/>
                <a:cs typeface="+mn-cs"/>
              </a:rPr>
              <a:t>I will begin with offering a background on content moderation.</a:t>
            </a:r>
          </a:p>
          <a:p>
            <a:r>
              <a:rPr lang="en-US" sz="1200" b="0" i="0" kern="1200" dirty="0">
                <a:solidFill>
                  <a:schemeClr val="tx1"/>
                </a:solidFill>
                <a:effectLst/>
                <a:latin typeface="Garamond" panose="02020404030301010803" pitchFamily="18" charset="0"/>
                <a:ea typeface="+mn-ea"/>
                <a:cs typeface="+mn-cs"/>
              </a:rPr>
              <a:t>Next, I will describe my research on transparency in content moderation</a:t>
            </a:r>
          </a:p>
          <a:p>
            <a:r>
              <a:rPr lang="en-US" sz="1200" b="0" i="0" kern="1200" dirty="0">
                <a:solidFill>
                  <a:schemeClr val="tx1"/>
                </a:solidFill>
                <a:effectLst/>
                <a:latin typeface="Garamond" panose="02020404030301010803" pitchFamily="18" charset="0"/>
                <a:ea typeface="+mn-ea"/>
                <a:cs typeface="+mn-cs"/>
              </a:rPr>
              <a:t>Next, I will discuss my work on evaluating the effectiveness of moderation interventions.</a:t>
            </a:r>
          </a:p>
          <a:p>
            <a:r>
              <a:rPr lang="en-US" sz="1200" b="0" i="0" kern="1200" dirty="0">
                <a:solidFill>
                  <a:schemeClr val="tx1"/>
                </a:solidFill>
                <a:effectLst/>
                <a:latin typeface="Garamond" panose="02020404030301010803" pitchFamily="18" charset="0"/>
                <a:ea typeface="+mn-ea"/>
                <a:cs typeface="+mn-cs"/>
              </a:rPr>
              <a:t>Finally, I will conclude with detailing some future directions of my research.</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8</a:t>
            </a:fld>
            <a:endParaRPr lang="en-US"/>
          </a:p>
        </p:txBody>
      </p:sp>
    </p:spTree>
    <p:extLst>
      <p:ext uri="{BB962C8B-B14F-4D97-AF65-F5344CB8AC3E}">
        <p14:creationId xmlns:p14="http://schemas.microsoft.com/office/powerpoint/2010/main" val="713210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78</a:t>
            </a:fld>
            <a:endParaRPr lang="en-US"/>
          </a:p>
        </p:txBody>
      </p:sp>
    </p:spTree>
    <p:extLst>
      <p:ext uri="{BB962C8B-B14F-4D97-AF65-F5344CB8AC3E}">
        <p14:creationId xmlns:p14="http://schemas.microsoft.com/office/powerpoint/2010/main" val="230748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 employed quasi-experimental setups, including user matching and re</a:t>
            </a:r>
          </a:p>
        </p:txBody>
      </p:sp>
      <p:sp>
        <p:nvSpPr>
          <p:cNvPr id="4" name="Slide Number Placeholder 3"/>
          <p:cNvSpPr>
            <a:spLocks noGrp="1"/>
          </p:cNvSpPr>
          <p:nvPr>
            <p:ph type="sldNum" sz="quarter" idx="5"/>
          </p:nvPr>
        </p:nvSpPr>
        <p:spPr/>
        <p:txBody>
          <a:bodyPr/>
          <a:lstStyle/>
          <a:p>
            <a:fld id="{D306BF88-8686-495B-B1CC-4CA8FB75A3B0}" type="slidenum">
              <a:rPr lang="en-US" smtClean="0"/>
              <a:t>79</a:t>
            </a:fld>
            <a:endParaRPr lang="en-US"/>
          </a:p>
        </p:txBody>
      </p:sp>
    </p:spTree>
    <p:extLst>
      <p:ext uri="{BB962C8B-B14F-4D97-AF65-F5344CB8AC3E}">
        <p14:creationId xmlns:p14="http://schemas.microsoft.com/office/powerpoint/2010/main" val="25423258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 employed quasi-experimental setups, including user matching and re</a:t>
            </a:r>
          </a:p>
        </p:txBody>
      </p:sp>
      <p:sp>
        <p:nvSpPr>
          <p:cNvPr id="4" name="Slide Number Placeholder 3"/>
          <p:cNvSpPr>
            <a:spLocks noGrp="1"/>
          </p:cNvSpPr>
          <p:nvPr>
            <p:ph type="sldNum" sz="quarter" idx="5"/>
          </p:nvPr>
        </p:nvSpPr>
        <p:spPr/>
        <p:txBody>
          <a:bodyPr/>
          <a:lstStyle/>
          <a:p>
            <a:fld id="{D306BF88-8686-495B-B1CC-4CA8FB75A3B0}" type="slidenum">
              <a:rPr lang="en-US" smtClean="0"/>
              <a:t>80</a:t>
            </a:fld>
            <a:endParaRPr lang="en-US"/>
          </a:p>
        </p:txBody>
      </p:sp>
    </p:spTree>
    <p:extLst>
      <p:ext uri="{BB962C8B-B14F-4D97-AF65-F5344CB8AC3E}">
        <p14:creationId xmlns:p14="http://schemas.microsoft.com/office/powerpoint/2010/main" val="2714463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81</a:t>
            </a:fld>
            <a:endParaRPr lang="en-US"/>
          </a:p>
        </p:txBody>
      </p:sp>
    </p:spTree>
    <p:extLst>
      <p:ext uri="{BB962C8B-B14F-4D97-AF65-F5344CB8AC3E}">
        <p14:creationId xmlns:p14="http://schemas.microsoft.com/office/powerpoint/2010/main" val="3904950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82</a:t>
            </a:fld>
            <a:endParaRPr lang="en-US"/>
          </a:p>
        </p:txBody>
      </p:sp>
    </p:spTree>
    <p:extLst>
      <p:ext uri="{BB962C8B-B14F-4D97-AF65-F5344CB8AC3E}">
        <p14:creationId xmlns:p14="http://schemas.microsoft.com/office/powerpoint/2010/main" val="9252945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83</a:t>
            </a:fld>
            <a:endParaRPr lang="en-US"/>
          </a:p>
        </p:txBody>
      </p:sp>
    </p:spTree>
    <p:extLst>
      <p:ext uri="{BB962C8B-B14F-4D97-AF65-F5344CB8AC3E}">
        <p14:creationId xmlns:p14="http://schemas.microsoft.com/office/powerpoint/2010/main" val="15194977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84</a:t>
            </a:fld>
            <a:endParaRPr lang="en-US"/>
          </a:p>
        </p:txBody>
      </p:sp>
    </p:spTree>
    <p:extLst>
      <p:ext uri="{BB962C8B-B14F-4D97-AF65-F5344CB8AC3E}">
        <p14:creationId xmlns:p14="http://schemas.microsoft.com/office/powerpoint/2010/main" val="10702343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85</a:t>
            </a:fld>
            <a:endParaRPr lang="en-US"/>
          </a:p>
        </p:txBody>
      </p:sp>
    </p:spTree>
    <p:extLst>
      <p:ext uri="{BB962C8B-B14F-4D97-AF65-F5344CB8AC3E}">
        <p14:creationId xmlns:p14="http://schemas.microsoft.com/office/powerpoint/2010/main" val="21413606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86</a:t>
            </a:fld>
            <a:endParaRPr lang="en-US"/>
          </a:p>
        </p:txBody>
      </p:sp>
    </p:spTree>
    <p:extLst>
      <p:ext uri="{BB962C8B-B14F-4D97-AF65-F5344CB8AC3E}">
        <p14:creationId xmlns:p14="http://schemas.microsoft.com/office/powerpoint/2010/main" val="29280886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 have defined online harassment and identified different tactics of online harassment</a:t>
            </a:r>
          </a:p>
          <a:p>
            <a:r>
              <a:rPr lang="en-US" dirty="0"/>
              <a:t>I have also studied how we can use restorative justice framework to address online harassment.</a:t>
            </a:r>
          </a:p>
          <a:p>
            <a:r>
              <a:rPr lang="en-US" dirty="0"/>
              <a:t>This framework has been used offline to </a:t>
            </a:r>
            <a:r>
              <a:rPr lang="en-US" dirty="0" err="1"/>
              <a:t>rehabilitiate</a:t>
            </a:r>
            <a:r>
              <a:rPr lang="en-US" dirty="0"/>
              <a:t> prison populations and I have explored how we can implement this framework on social media sites to rehabilitate offenders as well as support victims of online harassment.</a:t>
            </a:r>
          </a:p>
          <a:p>
            <a:endParaRPr lang="en-US" dirty="0"/>
          </a:p>
          <a:p>
            <a:r>
              <a:rPr lang="en-US" dirty="0"/>
              <a:t>Moderation on many social platforms have a lot in common with the US government works. So I am exploring what we can learn from theories of offline governance like federalism and polycentricity to improve content moderation</a:t>
            </a:r>
          </a:p>
        </p:txBody>
      </p:sp>
      <p:sp>
        <p:nvSpPr>
          <p:cNvPr id="4" name="Slide Number Placeholder 3"/>
          <p:cNvSpPr>
            <a:spLocks noGrp="1"/>
          </p:cNvSpPr>
          <p:nvPr>
            <p:ph type="sldNum" sz="quarter" idx="5"/>
          </p:nvPr>
        </p:nvSpPr>
        <p:spPr/>
        <p:txBody>
          <a:bodyPr/>
          <a:lstStyle/>
          <a:p>
            <a:fld id="{D306BF88-8686-495B-B1CC-4CA8FB75A3B0}" type="slidenum">
              <a:rPr lang="en-US" smtClean="0"/>
              <a:t>88</a:t>
            </a:fld>
            <a:endParaRPr lang="en-US"/>
          </a:p>
        </p:txBody>
      </p:sp>
    </p:spTree>
    <p:extLst>
      <p:ext uri="{BB962C8B-B14F-4D97-AF65-F5344CB8AC3E}">
        <p14:creationId xmlns:p14="http://schemas.microsoft.com/office/powerpoint/2010/main" val="2038146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Garamond" panose="02020404030301010803" pitchFamily="18" charset="0"/>
                <a:ea typeface="+mn-ea"/>
                <a:cs typeface="+mn-cs"/>
              </a:rPr>
              <a:t>Now, here is the agenda for my talk today</a:t>
            </a:r>
          </a:p>
          <a:p>
            <a:r>
              <a:rPr lang="en-US" sz="1200" b="0" i="0" kern="1200" dirty="0">
                <a:solidFill>
                  <a:schemeClr val="tx1"/>
                </a:solidFill>
                <a:effectLst/>
                <a:latin typeface="Garamond" panose="02020404030301010803" pitchFamily="18" charset="0"/>
                <a:ea typeface="+mn-ea"/>
                <a:cs typeface="+mn-cs"/>
              </a:rPr>
              <a:t>I will begin with offering a background on content moderation.</a:t>
            </a:r>
          </a:p>
          <a:p>
            <a:r>
              <a:rPr lang="en-US" sz="1200" b="0" i="0" kern="1200" dirty="0">
                <a:solidFill>
                  <a:schemeClr val="tx1"/>
                </a:solidFill>
                <a:effectLst/>
                <a:latin typeface="Garamond" panose="02020404030301010803" pitchFamily="18" charset="0"/>
                <a:ea typeface="+mn-ea"/>
                <a:cs typeface="+mn-cs"/>
              </a:rPr>
              <a:t>Next, I will describe my research on </a:t>
            </a:r>
            <a:r>
              <a:rPr lang="en-US" sz="1200" b="0" i="0" kern="1200" dirty="0" err="1">
                <a:solidFill>
                  <a:schemeClr val="tx1"/>
                </a:solidFill>
                <a:effectLst/>
                <a:latin typeface="Garamond" panose="02020404030301010803" pitchFamily="18" charset="0"/>
                <a:ea typeface="+mn-ea"/>
                <a:cs typeface="+mn-cs"/>
              </a:rPr>
              <a:t>tranparency</a:t>
            </a:r>
            <a:r>
              <a:rPr lang="en-US" sz="1200" b="0" i="0" kern="1200" dirty="0">
                <a:solidFill>
                  <a:schemeClr val="tx1"/>
                </a:solidFill>
                <a:effectLst/>
                <a:latin typeface="Garamond" panose="02020404030301010803" pitchFamily="18" charset="0"/>
                <a:ea typeface="+mn-ea"/>
                <a:cs typeface="+mn-cs"/>
              </a:rPr>
              <a:t> in content moderation</a:t>
            </a:r>
          </a:p>
          <a:p>
            <a:r>
              <a:rPr lang="en-US" sz="1200" b="0" i="0" kern="1200" dirty="0">
                <a:solidFill>
                  <a:schemeClr val="tx1"/>
                </a:solidFill>
                <a:effectLst/>
                <a:latin typeface="Garamond" panose="02020404030301010803" pitchFamily="18" charset="0"/>
                <a:ea typeface="+mn-ea"/>
                <a:cs typeface="+mn-cs"/>
              </a:rPr>
              <a:t>Next, I will discuss my work on evaluating the effectiveness of moderation interventions.</a:t>
            </a:r>
          </a:p>
          <a:p>
            <a:r>
              <a:rPr lang="en-US" sz="1200" b="0" i="0" kern="1200" dirty="0">
                <a:solidFill>
                  <a:schemeClr val="tx1"/>
                </a:solidFill>
                <a:effectLst/>
                <a:latin typeface="Garamond" panose="02020404030301010803" pitchFamily="18" charset="0"/>
                <a:ea typeface="+mn-ea"/>
                <a:cs typeface="+mn-cs"/>
              </a:rPr>
              <a:t>Finally, I will conclude with detailing some future directions of my research.</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9</a:t>
            </a:fld>
            <a:endParaRPr lang="en-US"/>
          </a:p>
        </p:txBody>
      </p:sp>
    </p:spTree>
    <p:extLst>
      <p:ext uri="{BB962C8B-B14F-4D97-AF65-F5344CB8AC3E}">
        <p14:creationId xmlns:p14="http://schemas.microsoft.com/office/powerpoint/2010/main" val="33883552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90</a:t>
            </a:fld>
            <a:endParaRPr lang="en-US"/>
          </a:p>
        </p:txBody>
      </p:sp>
    </p:spTree>
    <p:extLst>
      <p:ext uri="{BB962C8B-B14F-4D97-AF65-F5344CB8AC3E}">
        <p14:creationId xmlns:p14="http://schemas.microsoft.com/office/powerpoint/2010/main" val="1753377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91</a:t>
            </a:fld>
            <a:endParaRPr lang="en-US"/>
          </a:p>
        </p:txBody>
      </p:sp>
    </p:spTree>
    <p:extLst>
      <p:ext uri="{BB962C8B-B14F-4D97-AF65-F5344CB8AC3E}">
        <p14:creationId xmlns:p14="http://schemas.microsoft.com/office/powerpoint/2010/main" val="30290796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92</a:t>
            </a:fld>
            <a:endParaRPr lang="en-US"/>
          </a:p>
        </p:txBody>
      </p:sp>
    </p:spTree>
    <p:extLst>
      <p:ext uri="{BB962C8B-B14F-4D97-AF65-F5344CB8AC3E}">
        <p14:creationId xmlns:p14="http://schemas.microsoft.com/office/powerpoint/2010/main" val="3175495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93</a:t>
            </a:fld>
            <a:endParaRPr lang="en-US"/>
          </a:p>
        </p:txBody>
      </p:sp>
    </p:spTree>
    <p:extLst>
      <p:ext uri="{BB962C8B-B14F-4D97-AF65-F5344CB8AC3E}">
        <p14:creationId xmlns:p14="http://schemas.microsoft.com/office/powerpoint/2010/main" val="3812366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6BF88-8686-495B-B1CC-4CA8FB75A3B0}" type="slidenum">
              <a:rPr lang="en-US" smtClean="0"/>
              <a:t>94</a:t>
            </a:fld>
            <a:endParaRPr lang="en-US"/>
          </a:p>
        </p:txBody>
      </p:sp>
    </p:spTree>
    <p:extLst>
      <p:ext uri="{BB962C8B-B14F-4D97-AF65-F5344CB8AC3E}">
        <p14:creationId xmlns:p14="http://schemas.microsoft.com/office/powerpoint/2010/main" val="35298273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 name="Shape 1586"/>
          <p:cNvSpPr>
            <a:spLocks noGrp="1" noRot="1" noChangeAspect="1"/>
          </p:cNvSpPr>
          <p:nvPr>
            <p:ph type="sldImg"/>
          </p:nvPr>
        </p:nvSpPr>
        <p:spPr>
          <a:xfrm>
            <a:off x="381000" y="685800"/>
            <a:ext cx="6096000" cy="3429000"/>
          </a:xfrm>
          <a:prstGeom prst="rect">
            <a:avLst/>
          </a:prstGeom>
        </p:spPr>
        <p:txBody>
          <a:bodyPr/>
          <a:lstStyle/>
          <a:p>
            <a:endParaRPr/>
          </a:p>
        </p:txBody>
      </p:sp>
      <p:sp>
        <p:nvSpPr>
          <p:cNvPr id="1587" name="Shape 1587"/>
          <p:cNvSpPr>
            <a:spLocks noGrp="1"/>
          </p:cNvSpPr>
          <p:nvPr>
            <p:ph type="body" sz="quarter" idx="1"/>
          </p:nvPr>
        </p:nvSpPr>
        <p:spPr>
          <a:prstGeom prst="rect">
            <a:avLst/>
          </a:prstGeom>
        </p:spPr>
        <p:txBody>
          <a:bodyPr/>
          <a:lstStyle/>
          <a:p>
            <a:r>
              <a:rPr lang="en-US" dirty="0"/>
              <a:t>T</a:t>
            </a:r>
            <a:r>
              <a:rPr dirty="0"/>
              <a:t>hese are some of the lovely people from across academic institutions and industry </a:t>
            </a:r>
            <a:r>
              <a:rPr lang="en-US" dirty="0"/>
              <a:t>who</a:t>
            </a:r>
            <a:r>
              <a:rPr dirty="0"/>
              <a:t> I have worked with on </a:t>
            </a:r>
            <a:r>
              <a:rPr lang="en-US" dirty="0"/>
              <a:t>my research</a:t>
            </a:r>
            <a:r>
              <a:rPr dirty="0"/>
              <a:t> projects</a:t>
            </a:r>
          </a:p>
        </p:txBody>
      </p:sp>
    </p:spTree>
    <p:extLst>
      <p:ext uri="{BB962C8B-B14F-4D97-AF65-F5344CB8AC3E}">
        <p14:creationId xmlns:p14="http://schemas.microsoft.com/office/powerpoint/2010/main" val="41240101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96</a:t>
            </a:fld>
            <a:endParaRPr lang="en-US"/>
          </a:p>
        </p:txBody>
      </p:sp>
    </p:spTree>
    <p:extLst>
      <p:ext uri="{BB962C8B-B14F-4D97-AF65-F5344CB8AC3E}">
        <p14:creationId xmlns:p14="http://schemas.microsoft.com/office/powerpoint/2010/main" val="22723885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Enough time should have passed for moderators to review post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E4561-3854-1D42-8891-52F0AA01ABED}" type="slidenum">
              <a:rPr kumimoji="0" lang="en-US" sz="1200" b="0" i="0" u="none" strike="noStrike" kern="1200" cap="none" spc="0" normalizeH="0" baseline="0" noProof="0" smtClean="0">
                <a:ln>
                  <a:noFill/>
                </a:ln>
                <a:solidFill>
                  <a:prstClr val="black"/>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419516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developed a series of regression models to test the effects of different aspects of removal explanations.</a:t>
            </a:r>
          </a:p>
          <a:p>
            <a:r>
              <a:rPr lang="en-US" dirty="0"/>
              <a:t>One of the values of this work is that we developed these models very carefully and we meticulously described many of the assumptions and simplifications we made in our modeling. </a:t>
            </a:r>
          </a:p>
        </p:txBody>
      </p:sp>
      <p:sp>
        <p:nvSpPr>
          <p:cNvPr id="4" name="Slide Number Placeholder 3"/>
          <p:cNvSpPr>
            <a:spLocks noGrp="1"/>
          </p:cNvSpPr>
          <p:nvPr>
            <p:ph type="sldNum" sz="quarter" idx="5"/>
          </p:nvPr>
        </p:nvSpPr>
        <p:spPr/>
        <p:txBody>
          <a:bodyPr/>
          <a:lstStyle/>
          <a:p>
            <a:fld id="{DFB30483-9B67-7C4A-AACC-0531F40C200B}" type="slidenum">
              <a:rPr lang="en-US" smtClean="0"/>
              <a:t>109</a:t>
            </a:fld>
            <a:endParaRPr lang="en-US"/>
          </a:p>
        </p:txBody>
      </p:sp>
    </p:spTree>
    <p:extLst>
      <p:ext uri="{BB962C8B-B14F-4D97-AF65-F5344CB8AC3E}">
        <p14:creationId xmlns:p14="http://schemas.microsoft.com/office/powerpoint/2010/main" val="33533120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6E4561-3854-1D42-8891-52F0AA01ABED}" type="slidenum">
              <a:rPr lang="en-US" smtClean="0"/>
              <a:pPr/>
              <a:t>120</a:t>
            </a:fld>
            <a:endParaRPr lang="en-US" dirty="0"/>
          </a:p>
        </p:txBody>
      </p:sp>
    </p:spTree>
    <p:extLst>
      <p:ext uri="{BB962C8B-B14F-4D97-AF65-F5344CB8AC3E}">
        <p14:creationId xmlns:p14="http://schemas.microsoft.com/office/powerpoint/2010/main" val="365807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Content moderation is enacted by a rich and complex sociotechnical system.</a:t>
            </a:r>
          </a:p>
          <a:p>
            <a:r>
              <a:rPr lang="en-US" sz="1200" kern="1200" dirty="0">
                <a:solidFill>
                  <a:schemeClr val="tx1"/>
                </a:solidFill>
                <a:effectLst/>
                <a:latin typeface="+mn-lt"/>
                <a:ea typeface="+mn-ea"/>
                <a:cs typeface="+mn-cs"/>
              </a:rPr>
              <a:t>First, it has a small group of admins. These admins are platform employees who make high-level decisions about how moderation should work.</a:t>
            </a:r>
          </a:p>
          <a:p>
            <a:r>
              <a:rPr lang="en-US" sz="1200" kern="1200" dirty="0">
                <a:solidFill>
                  <a:schemeClr val="tx1"/>
                </a:solidFill>
                <a:effectLst/>
                <a:latin typeface="+mn-lt"/>
                <a:ea typeface="+mn-ea"/>
                <a:cs typeface="+mn-cs"/>
              </a:rPr>
              <a:t>Then, there are community guidelines which are a set of rules that dictate how users should behave.</a:t>
            </a:r>
          </a:p>
          <a:p>
            <a:r>
              <a:rPr lang="en-US" sz="1200" kern="1200" dirty="0">
                <a:solidFill>
                  <a:schemeClr val="tx1"/>
                </a:solidFill>
                <a:effectLst/>
                <a:latin typeface="+mn-lt"/>
                <a:ea typeface="+mn-ea"/>
                <a:cs typeface="+mn-cs"/>
              </a:rPr>
              <a:t>Then there are moderators who enforce these community guidelines. These moderators are at the frontline and they make low-level moderation decisions about which posts should be removed or which users should be banned.</a:t>
            </a:r>
          </a:p>
          <a:p>
            <a:r>
              <a:rPr lang="en-US" sz="1200" kern="1200" dirty="0">
                <a:solidFill>
                  <a:schemeClr val="tx1"/>
                </a:solidFill>
                <a:effectLst/>
                <a:latin typeface="+mn-lt"/>
                <a:ea typeface="+mn-ea"/>
                <a:cs typeface="+mn-cs"/>
              </a:rPr>
              <a:t>These moderators work with a wide variety of automated tools to make their job easier.</a:t>
            </a:r>
          </a:p>
          <a:p>
            <a:r>
              <a:rPr lang="en-US" sz="1200" kern="1200" dirty="0">
                <a:solidFill>
                  <a:schemeClr val="tx1"/>
                </a:solidFill>
                <a:effectLst/>
                <a:latin typeface="+mn-lt"/>
                <a:ea typeface="+mn-ea"/>
                <a:cs typeface="+mn-cs"/>
              </a:rPr>
              <a:t>Finally, there are end-users who flag content that violates community guidelines, and this flagged content is reviewed by the moderators.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different components interact with one another in complicated ways and help constitute content moderation systems.</a:t>
            </a:r>
          </a:p>
        </p:txBody>
      </p:sp>
      <p:sp>
        <p:nvSpPr>
          <p:cNvPr id="4" name="Slide Number Placeholder 3"/>
          <p:cNvSpPr>
            <a:spLocks noGrp="1"/>
          </p:cNvSpPr>
          <p:nvPr>
            <p:ph type="sldNum" sz="quarter" idx="5"/>
          </p:nvPr>
        </p:nvSpPr>
        <p:spPr/>
        <p:txBody>
          <a:bodyPr/>
          <a:lstStyle/>
          <a:p>
            <a:fld id="{D306BF88-8686-495B-B1CC-4CA8FB75A3B0}" type="slidenum">
              <a:rPr lang="en-US" smtClean="0"/>
              <a:t>11</a:t>
            </a:fld>
            <a:endParaRPr lang="en-US"/>
          </a:p>
        </p:txBody>
      </p:sp>
    </p:spTree>
    <p:extLst>
      <p:ext uri="{BB962C8B-B14F-4D97-AF65-F5344CB8AC3E}">
        <p14:creationId xmlns:p14="http://schemas.microsoft.com/office/powerpoint/2010/main" val="1142795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ounded Rectangle 10"/>
          <p:cNvSpPr/>
          <p:nvPr/>
        </p:nvSpPr>
        <p:spPr>
          <a:xfrm>
            <a:off x="-1717"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14" name="Rounded Rectangle 13"/>
          <p:cNvSpPr/>
          <p:nvPr/>
        </p:nvSpPr>
        <p:spPr>
          <a:xfrm>
            <a:off x="3052119"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7" name="Rounded Rectangle 16"/>
          <p:cNvSpPr/>
          <p:nvPr/>
        </p:nvSpPr>
        <p:spPr>
          <a:xfrm>
            <a:off x="610595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20" name="Rounded Rectangle 19"/>
          <p:cNvSpPr/>
          <p:nvPr/>
        </p:nvSpPr>
        <p:spPr>
          <a:xfrm>
            <a:off x="916533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278298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4080-BFD6-7A45-A9B7-E5920BAF1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86CE3-D344-714D-9E0E-1C50D056DA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AD0CB-9796-FA41-83C3-6B5CAD51D8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90B7CA-C128-AD4F-BA2B-852AD925F550}"/>
              </a:ext>
            </a:extLst>
          </p:cNvPr>
          <p:cNvSpPr>
            <a:spLocks noGrp="1"/>
          </p:cNvSpPr>
          <p:nvPr>
            <p:ph type="dt" sz="half" idx="10"/>
          </p:nvPr>
        </p:nvSpPr>
        <p:spPr/>
        <p:txBody>
          <a:bodyPr/>
          <a:lstStyle/>
          <a:p>
            <a:fld id="{F018A23E-85A5-AD45-8F4A-A193D9A104F2}" type="datetime1">
              <a:rPr lang="en-US" smtClean="0"/>
              <a:t>5/19/21</a:t>
            </a:fld>
            <a:endParaRPr lang="en-US"/>
          </a:p>
        </p:txBody>
      </p:sp>
      <p:sp>
        <p:nvSpPr>
          <p:cNvPr id="6" name="Footer Placeholder 5">
            <a:extLst>
              <a:ext uri="{FF2B5EF4-FFF2-40B4-BE49-F238E27FC236}">
                <a16:creationId xmlns:a16="http://schemas.microsoft.com/office/drawing/2014/main" id="{7AACEF3F-FE42-784F-8579-2D0A7A381D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1C07C-A4A7-5045-BAA5-B2EEB4DDC083}"/>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05807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D80A-8774-674A-BFCE-007CE705FB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5C86C9-8A97-CE40-9851-DA4B50D436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2003F3-7152-7F47-B265-AF170943D0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13D3B-AEB7-5B4E-83BF-792315B5F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9F870B-D962-304E-8C33-6A5033D29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9C9940-4C96-614F-828D-BFB6BCE64656}"/>
              </a:ext>
            </a:extLst>
          </p:cNvPr>
          <p:cNvSpPr>
            <a:spLocks noGrp="1"/>
          </p:cNvSpPr>
          <p:nvPr>
            <p:ph type="dt" sz="half" idx="10"/>
          </p:nvPr>
        </p:nvSpPr>
        <p:spPr/>
        <p:txBody>
          <a:bodyPr/>
          <a:lstStyle/>
          <a:p>
            <a:fld id="{1C4718A1-8289-7048-9863-BBBB113E5A30}" type="datetime1">
              <a:rPr lang="en-US" smtClean="0"/>
              <a:t>5/19/21</a:t>
            </a:fld>
            <a:endParaRPr lang="en-US"/>
          </a:p>
        </p:txBody>
      </p:sp>
      <p:sp>
        <p:nvSpPr>
          <p:cNvPr id="8" name="Footer Placeholder 7">
            <a:extLst>
              <a:ext uri="{FF2B5EF4-FFF2-40B4-BE49-F238E27FC236}">
                <a16:creationId xmlns:a16="http://schemas.microsoft.com/office/drawing/2014/main" id="{63F94322-1891-EB49-ADD3-BC62742E42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0E61CD-E523-A446-B7D9-E1B21F088BEB}"/>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04245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CADF-D98C-9749-9661-D2FCF838E8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8CBA6D-AB1D-EC4D-8DCC-05E171F208E3}"/>
              </a:ext>
            </a:extLst>
          </p:cNvPr>
          <p:cNvSpPr>
            <a:spLocks noGrp="1"/>
          </p:cNvSpPr>
          <p:nvPr>
            <p:ph type="dt" sz="half" idx="10"/>
          </p:nvPr>
        </p:nvSpPr>
        <p:spPr/>
        <p:txBody>
          <a:bodyPr/>
          <a:lstStyle/>
          <a:p>
            <a:fld id="{AE60EC84-286F-794E-81D1-6B3B8DAD4D4F}" type="datetime1">
              <a:rPr lang="en-US" smtClean="0"/>
              <a:t>5/19/21</a:t>
            </a:fld>
            <a:endParaRPr lang="en-US"/>
          </a:p>
        </p:txBody>
      </p:sp>
      <p:sp>
        <p:nvSpPr>
          <p:cNvPr id="4" name="Footer Placeholder 3">
            <a:extLst>
              <a:ext uri="{FF2B5EF4-FFF2-40B4-BE49-F238E27FC236}">
                <a16:creationId xmlns:a16="http://schemas.microsoft.com/office/drawing/2014/main" id="{BE48DC3E-6D68-9849-B312-D0ACD3746A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3AABB3-4455-E24F-A035-87D13B5AB832}"/>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5626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3A070-FC25-9B4B-828E-33F8512ED616}"/>
              </a:ext>
            </a:extLst>
          </p:cNvPr>
          <p:cNvSpPr>
            <a:spLocks noGrp="1"/>
          </p:cNvSpPr>
          <p:nvPr>
            <p:ph type="dt" sz="half" idx="10"/>
          </p:nvPr>
        </p:nvSpPr>
        <p:spPr/>
        <p:txBody>
          <a:bodyPr/>
          <a:lstStyle/>
          <a:p>
            <a:fld id="{BA71AA94-EFED-2443-BBF9-D405F7CA13DE}" type="datetime1">
              <a:rPr lang="en-US" smtClean="0"/>
              <a:t>5/19/21</a:t>
            </a:fld>
            <a:endParaRPr lang="en-US"/>
          </a:p>
        </p:txBody>
      </p:sp>
      <p:sp>
        <p:nvSpPr>
          <p:cNvPr id="3" name="Footer Placeholder 2">
            <a:extLst>
              <a:ext uri="{FF2B5EF4-FFF2-40B4-BE49-F238E27FC236}">
                <a16:creationId xmlns:a16="http://schemas.microsoft.com/office/drawing/2014/main" id="{3DAF5050-15AB-3F41-A1DA-3B2BF15333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491532-09D3-4044-819D-0F234752421F}"/>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2889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7F6-F573-7F49-97AF-FF994FCAE7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23766D-2F47-6F4B-9083-C07A32D66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D5FBE2-F29E-7043-86F4-837853838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49787-7152-A34E-83BE-B0263CD897A9}"/>
              </a:ext>
            </a:extLst>
          </p:cNvPr>
          <p:cNvSpPr>
            <a:spLocks noGrp="1"/>
          </p:cNvSpPr>
          <p:nvPr>
            <p:ph type="dt" sz="half" idx="10"/>
          </p:nvPr>
        </p:nvSpPr>
        <p:spPr/>
        <p:txBody>
          <a:bodyPr/>
          <a:lstStyle/>
          <a:p>
            <a:fld id="{40CCF751-B76A-4243-A80B-DC36F56C96C0}" type="datetime1">
              <a:rPr lang="en-US" smtClean="0"/>
              <a:t>5/19/21</a:t>
            </a:fld>
            <a:endParaRPr lang="en-US"/>
          </a:p>
        </p:txBody>
      </p:sp>
      <p:sp>
        <p:nvSpPr>
          <p:cNvPr id="6" name="Footer Placeholder 5">
            <a:extLst>
              <a:ext uri="{FF2B5EF4-FFF2-40B4-BE49-F238E27FC236}">
                <a16:creationId xmlns:a16="http://schemas.microsoft.com/office/drawing/2014/main" id="{97EE3A88-85E9-ED46-9025-40357BE5C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32A89-D2C3-144A-819B-875517E62862}"/>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59079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7D4D-5C7F-6142-877F-EAA1B4F97A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B7FAD1-CDC0-6041-8EBB-8F5185586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ABC5BD-BF1C-0846-8218-E714EF360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4053CE-A03B-9641-9370-8AEEAFA24AF6}"/>
              </a:ext>
            </a:extLst>
          </p:cNvPr>
          <p:cNvSpPr>
            <a:spLocks noGrp="1"/>
          </p:cNvSpPr>
          <p:nvPr>
            <p:ph type="dt" sz="half" idx="10"/>
          </p:nvPr>
        </p:nvSpPr>
        <p:spPr/>
        <p:txBody>
          <a:bodyPr/>
          <a:lstStyle/>
          <a:p>
            <a:fld id="{7FC4AFC3-EAA4-6D44-8232-AA7B5CB3E234}" type="datetime1">
              <a:rPr lang="en-US" smtClean="0"/>
              <a:t>5/19/21</a:t>
            </a:fld>
            <a:endParaRPr lang="en-US"/>
          </a:p>
        </p:txBody>
      </p:sp>
      <p:sp>
        <p:nvSpPr>
          <p:cNvPr id="6" name="Footer Placeholder 5">
            <a:extLst>
              <a:ext uri="{FF2B5EF4-FFF2-40B4-BE49-F238E27FC236}">
                <a16:creationId xmlns:a16="http://schemas.microsoft.com/office/drawing/2014/main" id="{33066235-FD5B-7D4C-BC45-D8FEED5A0D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BFA45F-5386-A74A-9A6B-D93A85E1D373}"/>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05529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A22B-FF8C-5B40-BAE6-F2B406B50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B6D9DA-0A97-3C47-95A7-DB7A99007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FD396E-2169-4D4B-823F-13D79CADE43B}"/>
              </a:ext>
            </a:extLst>
          </p:cNvPr>
          <p:cNvSpPr>
            <a:spLocks noGrp="1"/>
          </p:cNvSpPr>
          <p:nvPr>
            <p:ph type="dt" sz="half" idx="10"/>
          </p:nvPr>
        </p:nvSpPr>
        <p:spPr/>
        <p:txBody>
          <a:bodyPr/>
          <a:lstStyle/>
          <a:p>
            <a:fld id="{56CFAFD9-8F1A-0841-AEF7-E552E91E2366}" type="datetime1">
              <a:rPr lang="en-US" smtClean="0"/>
              <a:t>5/19/21</a:t>
            </a:fld>
            <a:endParaRPr lang="en-US"/>
          </a:p>
        </p:txBody>
      </p:sp>
      <p:sp>
        <p:nvSpPr>
          <p:cNvPr id="5" name="Footer Placeholder 4">
            <a:extLst>
              <a:ext uri="{FF2B5EF4-FFF2-40B4-BE49-F238E27FC236}">
                <a16:creationId xmlns:a16="http://schemas.microsoft.com/office/drawing/2014/main" id="{B8BE5687-2EC8-7640-A245-F4DF57E00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D2114-1CDB-B44F-8AD5-77E2C0D49B84}"/>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40268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C57AF4-9131-A840-92E1-2C6324669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AA3C81-0981-DA46-BF3B-2D38615CF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9DA031-A29C-0B40-905A-3AB522A7EBA7}"/>
              </a:ext>
            </a:extLst>
          </p:cNvPr>
          <p:cNvSpPr>
            <a:spLocks noGrp="1"/>
          </p:cNvSpPr>
          <p:nvPr>
            <p:ph type="dt" sz="half" idx="10"/>
          </p:nvPr>
        </p:nvSpPr>
        <p:spPr/>
        <p:txBody>
          <a:bodyPr/>
          <a:lstStyle/>
          <a:p>
            <a:fld id="{98EE56AD-6DD6-474E-92D7-0C97FC7F0115}" type="datetime1">
              <a:rPr lang="en-US" smtClean="0"/>
              <a:t>5/19/21</a:t>
            </a:fld>
            <a:endParaRPr lang="en-US"/>
          </a:p>
        </p:txBody>
      </p:sp>
      <p:sp>
        <p:nvSpPr>
          <p:cNvPr id="5" name="Footer Placeholder 4">
            <a:extLst>
              <a:ext uri="{FF2B5EF4-FFF2-40B4-BE49-F238E27FC236}">
                <a16:creationId xmlns:a16="http://schemas.microsoft.com/office/drawing/2014/main" id="{E0E34334-FFD2-C746-B292-AEA180E92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95D20-4745-594E-94B9-FD9A206D9679}"/>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127625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3F68BB3-D20A-F24B-8D29-69636AEE397D}" type="datetime1">
              <a:rPr lang="en-US" smtClean="0"/>
              <a:t>5/19/21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0272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159D04-B418-394A-B149-4DC6E1F7F783}" type="datetime1">
              <a:rPr lang="en-US" smtClean="0"/>
              <a:t>5/19/21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587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DB00F-3AD9-E546-B523-1C751D0C9810}"/>
              </a:ext>
            </a:extLst>
          </p:cNvPr>
          <p:cNvSpPr/>
          <p:nvPr userDrawn="1"/>
        </p:nvSpPr>
        <p:spPr>
          <a:xfrm>
            <a:off x="0" y="0"/>
            <a:ext cx="12192000" cy="6858000"/>
          </a:xfrm>
          <a:prstGeom prst="rect">
            <a:avLst/>
          </a:prstGeom>
          <a:solidFill>
            <a:srgbClr val="1F497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40845B8-0A97-0F43-9D49-1415F67CF483}"/>
              </a:ext>
            </a:extLst>
          </p:cNvPr>
          <p:cNvSpPr/>
          <p:nvPr userDrawn="1"/>
        </p:nvSpPr>
        <p:spPr>
          <a:xfrm>
            <a:off x="-1717"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11" name="Rounded Rectangle 10">
            <a:extLst>
              <a:ext uri="{FF2B5EF4-FFF2-40B4-BE49-F238E27FC236}">
                <a16:creationId xmlns:a16="http://schemas.microsoft.com/office/drawing/2014/main" id="{3401161B-3A85-B548-8084-0854F082E74A}"/>
              </a:ext>
            </a:extLst>
          </p:cNvPr>
          <p:cNvSpPr/>
          <p:nvPr userDrawn="1"/>
        </p:nvSpPr>
        <p:spPr>
          <a:xfrm>
            <a:off x="3052119"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4" name="Rounded Rectangle 13">
            <a:extLst>
              <a:ext uri="{FF2B5EF4-FFF2-40B4-BE49-F238E27FC236}">
                <a16:creationId xmlns:a16="http://schemas.microsoft.com/office/drawing/2014/main" id="{26CC390A-6210-1D44-9311-3CF03D24B61C}"/>
              </a:ext>
            </a:extLst>
          </p:cNvPr>
          <p:cNvSpPr/>
          <p:nvPr userDrawn="1"/>
        </p:nvSpPr>
        <p:spPr>
          <a:xfrm>
            <a:off x="610595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5" name="Rounded Rectangle 14">
            <a:extLst>
              <a:ext uri="{FF2B5EF4-FFF2-40B4-BE49-F238E27FC236}">
                <a16:creationId xmlns:a16="http://schemas.microsoft.com/office/drawing/2014/main" id="{F0D93F3A-53E9-154E-B367-B321B112EC88}"/>
              </a:ext>
            </a:extLst>
          </p:cNvPr>
          <p:cNvSpPr/>
          <p:nvPr userDrawn="1"/>
        </p:nvSpPr>
        <p:spPr>
          <a:xfrm>
            <a:off x="916533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29594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2A1BE-7BD7-B546-A8E0-DFC0CEE16228}" type="datetime1">
              <a:rPr lang="en-US" smtClean="0"/>
              <a:t>5/19/21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4847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8875F2-5BB5-904C-AE2B-1F1E6DF7EA75}" type="datetime1">
              <a:rPr lang="en-US" smtClean="0"/>
              <a:t>5/19/21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470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1A48D9-EE9A-504C-B240-474CF4C4AC32}" type="datetime1">
              <a:rPr lang="en-US" smtClean="0"/>
              <a:t>5/19/21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486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F4DF46-2362-874A-A07D-88341C9C55A3}" type="datetime1">
              <a:rPr lang="en-US" smtClean="0"/>
              <a:t>5/19/21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675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FDCFE2-EC87-C846-BDA0-F9874A2B25A3}" type="datetime1">
              <a:rPr lang="en-US" smtClean="0"/>
              <a:t>5/19/21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35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AB50AC8C-F37F-1242-8B0D-F2FCE7D52707}" type="datetime1">
              <a:rPr lang="en-US" smtClean="0"/>
              <a:t>5/19/21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3961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5BBC3ABD-5E8D-474D-A9D6-74FEFDA5611D}" type="datetime1">
              <a:rPr lang="en-US" smtClean="0"/>
              <a:t>5/19/21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763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B9A4D2-261D-C54B-B22C-CF75FB7179DE}" type="datetime1">
              <a:rPr lang="en-US" smtClean="0"/>
              <a:t>5/19/21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98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1E20CB-8BDD-234C-958B-629BE0F777CC}" type="datetime1">
              <a:rPr lang="en-US" smtClean="0"/>
              <a:t>5/19/21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18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noFill/>
        </p:spPr>
        <p:txBody>
          <a:bodyPr anchor="b"/>
          <a:lstStyle>
            <a:lvl1pPr algn="ctr">
              <a:defRPr sz="6000" b="1" i="0">
                <a:solidFill>
                  <a:schemeClr val="tx1"/>
                </a:solidFill>
                <a:latin typeface="Avenir Next" panose="020B0503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solidFill>
            <a:schemeClr val="bg1">
              <a:alpha val="0"/>
            </a:schemeClr>
          </a:solidFill>
        </p:spPr>
        <p:txBody>
          <a:bodyPr>
            <a:normAutofit/>
          </a:bodyPr>
          <a:lstStyle>
            <a:lvl1pPr marL="0" indent="0" algn="ctr">
              <a:buNone/>
              <a:defRPr sz="3200">
                <a:latin typeface="Avenir Next" panose="020B050302020202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7BC7E6F-5AE2-0549-8F8A-8FD8A15FFEE8}" type="datetime1">
              <a:rPr lang="en-US" smtClean="0"/>
              <a:t>5/19/21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dirty="0"/>
          </a:p>
        </p:txBody>
      </p:sp>
    </p:spTree>
    <p:extLst>
      <p:ext uri="{BB962C8B-B14F-4D97-AF65-F5344CB8AC3E}">
        <p14:creationId xmlns:p14="http://schemas.microsoft.com/office/powerpoint/2010/main" val="2290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0BB1057-0E4C-DB41-9A9C-BE51F838128C}"/>
              </a:ext>
            </a:extLst>
          </p:cNvPr>
          <p:cNvPicPr>
            <a:picLocks noChangeAspect="1"/>
          </p:cNvPicPr>
          <p:nvPr userDrawn="1"/>
        </p:nvPicPr>
        <p:blipFill rotWithShape="1">
          <a:blip r:embed="rId3"/>
          <a:srcRect t="24952" b="1618"/>
          <a:stretch/>
        </p:blipFill>
        <p:spPr>
          <a:xfrm>
            <a:off x="0" y="-6514"/>
            <a:ext cx="12192000" cy="5035714"/>
          </a:xfrm>
          <a:prstGeom prst="rect">
            <a:avLst/>
          </a:prstGeom>
        </p:spPr>
      </p:pic>
      <p:sp>
        <p:nvSpPr>
          <p:cNvPr id="8" name="Rounded Rectangle 7">
            <a:extLst>
              <a:ext uri="{FF2B5EF4-FFF2-40B4-BE49-F238E27FC236}">
                <a16:creationId xmlns:a16="http://schemas.microsoft.com/office/drawing/2014/main" id="{64FF134B-B212-224B-A72C-96D06B753371}"/>
              </a:ext>
            </a:extLst>
          </p:cNvPr>
          <p:cNvSpPr/>
          <p:nvPr userDrawn="1"/>
        </p:nvSpPr>
        <p:spPr>
          <a:xfrm>
            <a:off x="-1717"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11" name="Rounded Rectangle 10">
            <a:extLst>
              <a:ext uri="{FF2B5EF4-FFF2-40B4-BE49-F238E27FC236}">
                <a16:creationId xmlns:a16="http://schemas.microsoft.com/office/drawing/2014/main" id="{C1305A2F-01E5-114B-B1D7-AD099B63F245}"/>
              </a:ext>
            </a:extLst>
          </p:cNvPr>
          <p:cNvSpPr/>
          <p:nvPr userDrawn="1"/>
        </p:nvSpPr>
        <p:spPr>
          <a:xfrm>
            <a:off x="3052119"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4" name="Rounded Rectangle 13">
            <a:extLst>
              <a:ext uri="{FF2B5EF4-FFF2-40B4-BE49-F238E27FC236}">
                <a16:creationId xmlns:a16="http://schemas.microsoft.com/office/drawing/2014/main" id="{A8790229-41DE-524F-8C62-13B112DD34AA}"/>
              </a:ext>
            </a:extLst>
          </p:cNvPr>
          <p:cNvSpPr/>
          <p:nvPr userDrawn="1"/>
        </p:nvSpPr>
        <p:spPr>
          <a:xfrm>
            <a:off x="610595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5" name="Rounded Rectangle 14">
            <a:extLst>
              <a:ext uri="{FF2B5EF4-FFF2-40B4-BE49-F238E27FC236}">
                <a16:creationId xmlns:a16="http://schemas.microsoft.com/office/drawing/2014/main" id="{46D525C5-7CD6-F24E-82FD-6CAADF9C47D3}"/>
              </a:ext>
            </a:extLst>
          </p:cNvPr>
          <p:cNvSpPr/>
          <p:nvPr userDrawn="1"/>
        </p:nvSpPr>
        <p:spPr>
          <a:xfrm>
            <a:off x="916533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309279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solidFill>
            <a:schemeClr val="bg1"/>
          </a:solidFill>
        </p:spPr>
        <p:txBody>
          <a:bodyPr anchor="ctr"/>
          <a:lstStyle>
            <a:lvl1pPr>
              <a:defRPr b="0" i="0">
                <a:latin typeface="Avenir Next" panose="020B0503020202020204" pitchFamily="34" charset="0"/>
                <a:ea typeface="Verdana" panose="020B0604030504040204" pitchFamily="34" charset="0"/>
                <a:cs typeface="Verdana" panose="020B0604030504040204" pitchFamily="34" charset="0"/>
              </a:defRPr>
            </a:lvl1pPr>
            <a:lvl2pPr>
              <a:defRPr b="0" i="0">
                <a:latin typeface="Avenir Next" panose="020B0503020202020204" pitchFamily="34" charset="0"/>
                <a:ea typeface="Verdana" panose="020B0604030504040204" pitchFamily="34" charset="0"/>
                <a:cs typeface="Verdana" panose="020B0604030504040204" pitchFamily="34" charset="0"/>
              </a:defRPr>
            </a:lvl2pPr>
            <a:lvl3pPr>
              <a:defRPr b="0" i="0">
                <a:latin typeface="Avenir Next" panose="020B0503020202020204" pitchFamily="34" charset="0"/>
                <a:ea typeface="Verdana" panose="020B0604030504040204" pitchFamily="34" charset="0"/>
                <a:cs typeface="Verdana" panose="020B0604030504040204" pitchFamily="34" charset="0"/>
              </a:defRPr>
            </a:lvl3pPr>
            <a:lvl4pPr>
              <a:defRPr b="0" i="0">
                <a:latin typeface="Avenir Next" panose="020B0503020202020204" pitchFamily="34" charset="0"/>
                <a:ea typeface="Verdana" panose="020B0604030504040204" pitchFamily="34" charset="0"/>
                <a:cs typeface="Verdana" panose="020B0604030504040204" pitchFamily="34" charset="0"/>
              </a:defRPr>
            </a:lvl4pPr>
            <a:lvl5pPr>
              <a:defRPr b="0" i="0">
                <a:latin typeface="Avenir Next" panose="020B050302020202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noFill/>
        </p:spPr>
        <p:txBody>
          <a:bodyPr/>
          <a:lstStyle>
            <a:lvl1pPr>
              <a:defRPr b="1" i="0">
                <a:solidFill>
                  <a:schemeClr val="tx1"/>
                </a:solidFill>
                <a:latin typeface="Avenir Next" panose="020B0503020202020204" pitchFamily="34"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B896EB16-0486-EF4C-B7A0-F86A35B910B9}" type="datetime1">
              <a:rPr lang="en-US" smtClean="0"/>
              <a:t>5/19/21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dirty="0"/>
          </a:p>
        </p:txBody>
      </p:sp>
    </p:spTree>
    <p:extLst>
      <p:ext uri="{BB962C8B-B14F-4D97-AF65-F5344CB8AC3E}">
        <p14:creationId xmlns:p14="http://schemas.microsoft.com/office/powerpoint/2010/main" val="3938618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2C4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noFill/>
        </p:spPr>
        <p:txBody>
          <a:bodyPr anchor="ctr">
            <a:normAutofit/>
          </a:bodyPr>
          <a:lstStyle>
            <a:lvl1pPr>
              <a:defRPr sz="5000">
                <a:solidFill>
                  <a:schemeClr val="bg1"/>
                </a:solidFill>
                <a:latin typeface="Avenir Next" panose="020B0503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200">
                <a:solidFill>
                  <a:schemeClr val="bg1"/>
                </a:solidFill>
                <a:latin typeface="Avenir Next" panose="020B05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950321-3799-3245-8792-522EA8C8DDE3}" type="datetime1">
              <a:rPr lang="en-US" smtClean="0"/>
              <a:t>5/19/21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dirty="0"/>
          </a:p>
        </p:txBody>
      </p:sp>
    </p:spTree>
    <p:extLst>
      <p:ext uri="{BB962C8B-B14F-4D97-AF65-F5344CB8AC3E}">
        <p14:creationId xmlns:p14="http://schemas.microsoft.com/office/powerpoint/2010/main" val="19378002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1" i="0">
                <a:solidFill>
                  <a:schemeClr val="tx1"/>
                </a:solidFill>
                <a:latin typeface="Avenir Next" panose="020B0503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vl4pPr>
              <a:defRPr b="0" i="0">
                <a:latin typeface="Avenir Next" panose="020B0503020202020204" pitchFamily="34" charset="0"/>
              </a:defRPr>
            </a:lvl4pPr>
            <a:lvl5pPr>
              <a:defRPr b="0" i="0">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F7FA7E0-8414-9140-A620-BD901B6ECB94}" type="datetime1">
              <a:rPr lang="en-US" smtClean="0"/>
              <a:t>5/19/21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41760123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0543E14-38A2-BE4D-950C-3A796201900D}" type="datetime1">
              <a:rPr lang="en-US" smtClean="0"/>
              <a:t>5/19/21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301410318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Avenir Next" panose="020B0503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34E19A17-9B3E-8846-87BC-89CB133E687A}" type="datetime1">
              <a:rPr lang="en-US" smtClean="0"/>
              <a:t>5/19/21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24604585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88A396-9121-F54A-97C2-93B5D4CF56C4}" type="datetime1">
              <a:rPr lang="en-US" smtClean="0"/>
              <a:t>5/19/21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996929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4BF4801-93CA-C24F-8054-975E0C941A0B}" type="datetime1">
              <a:rPr lang="en-US" smtClean="0"/>
              <a:t>5/19/21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11994711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A0543E14-38A2-BE4D-950C-3A796201900D}" type="datetime1">
              <a:rPr lang="en-US" smtClean="0"/>
              <a:t>5/19/21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244848484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930EA62-7D0A-5649-B4C3-68C72CC8557E}" type="datetime1">
              <a:rPr lang="en-US" smtClean="0"/>
              <a:t>5/19/21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255215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B2829C-93D0-424F-A7E9-6B8235D72847}" type="datetime1">
              <a:rPr lang="en-US" smtClean="0"/>
              <a:t>5/19/21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B84EA-720A-924D-995C-2965551D1999}" type="slidenum">
              <a:rPr lang="en-US" smtClean="0"/>
              <a:t>‹#›</a:t>
            </a:fld>
            <a:endParaRPr lang="en-US"/>
          </a:p>
        </p:txBody>
      </p:sp>
    </p:spTree>
    <p:extLst>
      <p:ext uri="{BB962C8B-B14F-4D97-AF65-F5344CB8AC3E}">
        <p14:creationId xmlns:p14="http://schemas.microsoft.com/office/powerpoint/2010/main" val="3060164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70C3E10E-B335-F548-9BEA-F0F899DE613D}"/>
              </a:ext>
            </a:extLst>
          </p:cNvPr>
          <p:cNvSpPr/>
          <p:nvPr userDrawn="1"/>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9" name="Rounded Rectangle 8">
            <a:extLst>
              <a:ext uri="{FF2B5EF4-FFF2-40B4-BE49-F238E27FC236}">
                <a16:creationId xmlns:a16="http://schemas.microsoft.com/office/drawing/2014/main" id="{AF7CBDBF-38C0-1F4C-B145-3BCEB194BD09}"/>
              </a:ext>
            </a:extLst>
          </p:cNvPr>
          <p:cNvSpPr/>
          <p:nvPr userDrawn="1"/>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0" name="Rounded Rectangle 9">
            <a:extLst>
              <a:ext uri="{FF2B5EF4-FFF2-40B4-BE49-F238E27FC236}">
                <a16:creationId xmlns:a16="http://schemas.microsoft.com/office/drawing/2014/main" id="{5A5B1641-37B0-954E-A336-A8C9777F8ED8}"/>
              </a:ext>
            </a:extLst>
          </p:cNvPr>
          <p:cNvSpPr/>
          <p:nvPr userDrawn="1"/>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2" name="Rounded Rectangle 11">
            <a:extLst>
              <a:ext uri="{FF2B5EF4-FFF2-40B4-BE49-F238E27FC236}">
                <a16:creationId xmlns:a16="http://schemas.microsoft.com/office/drawing/2014/main" id="{7C9EBD37-FBA9-314A-97CC-E7FA5510A464}"/>
              </a:ext>
            </a:extLst>
          </p:cNvPr>
          <p:cNvSpPr/>
          <p:nvPr userDrawn="1"/>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148863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2008188" y="2268140"/>
            <a:ext cx="8175625" cy="2321720"/>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18" name="Slide Number"/>
          <p:cNvSpPr txBox="1">
            <a:spLocks noGrp="1"/>
          </p:cNvSpPr>
          <p:nvPr>
            <p:ph type="sldNum" sz="quarter" idx="2"/>
          </p:nvPr>
        </p:nvSpPr>
        <p:spPr>
          <a:xfrm>
            <a:off x="5950353" y="6505276"/>
            <a:ext cx="281373" cy="257977"/>
          </a:xfrm>
          <a:prstGeom prst="rect">
            <a:avLst/>
          </a:prstGeom>
        </p:spPr>
        <p:txBody>
          <a:bodyPr/>
          <a:lstStyle>
            <a:lvl1pPr>
              <a:defRPr sz="121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93577418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47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008188" y="2268140"/>
            <a:ext cx="8175625" cy="2321720"/>
          </a:xfrm>
          <a:prstGeom prst="rect">
            <a:avLst/>
          </a:prstGeom>
        </p:spPr>
        <p:txBody>
          <a:bodyPr/>
          <a:lstStyle/>
          <a:p>
            <a:r>
              <a:t>Title Text</a:t>
            </a:r>
          </a:p>
        </p:txBody>
      </p:sp>
    </p:spTree>
    <p:extLst>
      <p:ext uri="{BB962C8B-B14F-4D97-AF65-F5344CB8AC3E}">
        <p14:creationId xmlns:p14="http://schemas.microsoft.com/office/powerpoint/2010/main" val="106772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26DF0-E51F-B34C-9F7A-8850B295CB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08D446-EB5C-144A-9C6C-ABE458C2CD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9E4B80-D6A0-FF4D-B393-0C7714866B90}"/>
              </a:ext>
            </a:extLst>
          </p:cNvPr>
          <p:cNvSpPr>
            <a:spLocks noGrp="1"/>
          </p:cNvSpPr>
          <p:nvPr>
            <p:ph type="dt" sz="half" idx="10"/>
          </p:nvPr>
        </p:nvSpPr>
        <p:spPr/>
        <p:txBody>
          <a:bodyPr/>
          <a:lstStyle/>
          <a:p>
            <a:fld id="{45AF8A8B-05C6-1642-A24F-38E21149A14D}" type="datetime1">
              <a:rPr lang="en-US" smtClean="0"/>
              <a:t>5/19/21</a:t>
            </a:fld>
            <a:endParaRPr lang="en-US"/>
          </a:p>
        </p:txBody>
      </p:sp>
      <p:sp>
        <p:nvSpPr>
          <p:cNvPr id="5" name="Footer Placeholder 4">
            <a:extLst>
              <a:ext uri="{FF2B5EF4-FFF2-40B4-BE49-F238E27FC236}">
                <a16:creationId xmlns:a16="http://schemas.microsoft.com/office/drawing/2014/main" id="{A77CC865-51AC-504C-87D3-B3B5F6FB7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2B228-0315-6F4C-AB41-EF9EBDEBD455}"/>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7251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B8B1-F247-FE40-9BF4-E644A7A20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476CAA-0CA6-CA47-9081-14DF0F02E4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201680-395B-2A4D-9465-3542D1377618}"/>
              </a:ext>
            </a:extLst>
          </p:cNvPr>
          <p:cNvSpPr>
            <a:spLocks noGrp="1"/>
          </p:cNvSpPr>
          <p:nvPr>
            <p:ph type="dt" sz="half" idx="10"/>
          </p:nvPr>
        </p:nvSpPr>
        <p:spPr/>
        <p:txBody>
          <a:bodyPr/>
          <a:lstStyle/>
          <a:p>
            <a:fld id="{785A5D07-02E6-2E43-8808-4E16F9E8FC28}" type="datetime1">
              <a:rPr lang="en-US" smtClean="0"/>
              <a:t>5/19/21</a:t>
            </a:fld>
            <a:endParaRPr lang="en-US"/>
          </a:p>
        </p:txBody>
      </p:sp>
      <p:sp>
        <p:nvSpPr>
          <p:cNvPr id="5" name="Footer Placeholder 4">
            <a:extLst>
              <a:ext uri="{FF2B5EF4-FFF2-40B4-BE49-F238E27FC236}">
                <a16:creationId xmlns:a16="http://schemas.microsoft.com/office/drawing/2014/main" id="{8C30D495-DB7D-7340-9CD8-883BB4B599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AFE9B-08A9-EE41-972E-66290EFD1514}"/>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9348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957F-348E-D144-B8B0-B2DE8A1737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213486-EE2C-3C4E-8427-E780DBB7F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8BEDD-6F75-004F-9F3F-218F933FEAEE}"/>
              </a:ext>
            </a:extLst>
          </p:cNvPr>
          <p:cNvSpPr>
            <a:spLocks noGrp="1"/>
          </p:cNvSpPr>
          <p:nvPr>
            <p:ph type="dt" sz="half" idx="10"/>
          </p:nvPr>
        </p:nvSpPr>
        <p:spPr/>
        <p:txBody>
          <a:bodyPr/>
          <a:lstStyle/>
          <a:p>
            <a:fld id="{320C19A4-E013-3049-8E24-D6E04950AED7}" type="datetime1">
              <a:rPr lang="en-US" smtClean="0"/>
              <a:t>5/19/21</a:t>
            </a:fld>
            <a:endParaRPr lang="en-US"/>
          </a:p>
        </p:txBody>
      </p:sp>
      <p:sp>
        <p:nvSpPr>
          <p:cNvPr id="5" name="Footer Placeholder 4">
            <a:extLst>
              <a:ext uri="{FF2B5EF4-FFF2-40B4-BE49-F238E27FC236}">
                <a16:creationId xmlns:a16="http://schemas.microsoft.com/office/drawing/2014/main" id="{39355D54-5EF6-264A-93FB-B9354AE19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A4045-F16A-D745-BBD8-72B5132431C7}"/>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41919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ustDataLst>
      <p:tags r:id="rId8"/>
    </p:custDataLst>
    <p:extLst>
      <p:ext uri="{BB962C8B-B14F-4D97-AF65-F5344CB8AC3E}">
        <p14:creationId xmlns:p14="http://schemas.microsoft.com/office/powerpoint/2010/main" val="3861832250"/>
      </p:ext>
    </p:extLst>
  </p:cSld>
  <p:clrMap bg1="lt1" tx1="dk1" bg2="lt2" tx2="dk2" accent1="accent1" accent2="accent2" accent3="accent3" accent4="accent4" accent5="accent5" accent6="accent6" hlink="hlink" folHlink="folHlink"/>
  <p:sldLayoutIdLst>
    <p:sldLayoutId id="2147483650" r:id="rId1"/>
    <p:sldLayoutId id="2147483690" r:id="rId2"/>
    <p:sldLayoutId id="2147483677" r:id="rId3"/>
    <p:sldLayoutId id="2147483675" r:id="rId4"/>
    <p:sldLayoutId id="2147483676" r:id="rId5"/>
    <p:sldLayoutId id="2147483691"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0D1F1B-82B1-5E44-A5E1-FE03C26B19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212361-585B-614D-BB65-206B00E72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0C4CC-2148-2340-8521-BD410F941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1A508-2ACC-F341-AD62-0AECED8DFDF2}" type="datetime1">
              <a:rPr lang="en-US" smtClean="0"/>
              <a:t>5/19/21</a:t>
            </a:fld>
            <a:endParaRPr lang="en-US"/>
          </a:p>
        </p:txBody>
      </p:sp>
      <p:sp>
        <p:nvSpPr>
          <p:cNvPr id="5" name="Footer Placeholder 4">
            <a:extLst>
              <a:ext uri="{FF2B5EF4-FFF2-40B4-BE49-F238E27FC236}">
                <a16:creationId xmlns:a16="http://schemas.microsoft.com/office/drawing/2014/main" id="{223426FE-4386-7141-A723-0E2A4A9E9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EF2D8D-E033-9044-A9E6-F0CFEC7203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63D2C-D44F-3C41-93B9-2D7E7D936D6D}" type="slidenum">
              <a:rPr lang="en-US" smtClean="0"/>
              <a:t>‹#›</a:t>
            </a:fld>
            <a:endParaRPr lang="en-US"/>
          </a:p>
        </p:txBody>
      </p:sp>
    </p:spTree>
    <p:extLst>
      <p:ext uri="{BB962C8B-B14F-4D97-AF65-F5344CB8AC3E}">
        <p14:creationId xmlns:p14="http://schemas.microsoft.com/office/powerpoint/2010/main" val="48273286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57C15F6-0BB9-3948-AC0B-33F380F076F5}" type="datetime1">
              <a:rPr lang="en-US" smtClean="0"/>
              <a:t>5/19/21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8264358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Garamond" panose="02020404030301010803" pitchFamily="18" charset="0"/>
              </a:defRPr>
            </a:lvl1pPr>
          </a:lstStyle>
          <a:p>
            <a:fld id="{A0543E14-38A2-BE4D-950C-3A796201900D}" type="datetime1">
              <a:rPr lang="en-US" smtClean="0"/>
              <a:pPr/>
              <a:t>5/19/21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Garamond" panose="02020404030301010803" pitchFamily="18"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Garamond" panose="02020404030301010803" pitchFamily="18" charset="0"/>
              </a:defRPr>
            </a:lvl1pPr>
          </a:lstStyle>
          <a:p>
            <a:fld id="{EEBB84EA-720A-924D-995C-2965551D1999}" type="slidenum">
              <a:rPr lang="en-US" smtClean="0"/>
              <a:pPr/>
              <a:t>‹#›</a:t>
            </a:fld>
            <a:endParaRPr lang="en-US" dirty="0"/>
          </a:p>
        </p:txBody>
      </p:sp>
    </p:spTree>
    <p:extLst>
      <p:ext uri="{BB962C8B-B14F-4D97-AF65-F5344CB8AC3E}">
        <p14:creationId xmlns:p14="http://schemas.microsoft.com/office/powerpoint/2010/main" val="342947358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0.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0.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0.xml"/></Relationships>
</file>

<file path=ppt/slides/_rels/slide1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9.xml"/><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9.sv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34.sv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36.xml"/><Relationship Id="rId5" Type="http://schemas.openxmlformats.org/officeDocument/2006/relationships/image" Target="../media/image32.sv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38.sv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39.xml"/><Relationship Id="rId4" Type="http://schemas.openxmlformats.org/officeDocument/2006/relationships/chart" Target="../charts/char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40.xml"/><Relationship Id="rId5" Type="http://schemas.openxmlformats.org/officeDocument/2006/relationships/image" Target="../media/image34.sv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43.xml"/><Relationship Id="rId5" Type="http://schemas.openxmlformats.org/officeDocument/2006/relationships/image" Target="../media/image38.sv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44.xml"/><Relationship Id="rId5" Type="http://schemas.openxmlformats.org/officeDocument/2006/relationships/image" Target="../media/image21.sv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51.xml"/><Relationship Id="rId5" Type="http://schemas.openxmlformats.org/officeDocument/2006/relationships/image" Target="../media/image36.sv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34.svg"/><Relationship Id="rId2" Type="http://schemas.openxmlformats.org/officeDocument/2006/relationships/slideLayout" Target="../slideLayouts/slideLayout1.xml"/><Relationship Id="rId1" Type="http://schemas.openxmlformats.org/officeDocument/2006/relationships/tags" Target="../tags/tag5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53.xml"/><Relationship Id="rId5" Type="http://schemas.openxmlformats.org/officeDocument/2006/relationships/image" Target="../media/image36.sv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54.xml"/><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39.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57.xml"/><Relationship Id="rId4" Type="http://schemas.openxmlformats.org/officeDocument/2006/relationships/image" Target="../media/image40.jp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59.xml"/><Relationship Id="rId4" Type="http://schemas.openxmlformats.org/officeDocument/2006/relationships/image" Target="../media/image42.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63.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65.xml"/><Relationship Id="rId5" Type="http://schemas.openxmlformats.org/officeDocument/2006/relationships/image" Target="../media/image45.png"/><Relationship Id="rId4" Type="http://schemas.openxmlformats.org/officeDocument/2006/relationships/image" Target="../media/image44.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67.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68.xml"/><Relationship Id="rId5" Type="http://schemas.openxmlformats.org/officeDocument/2006/relationships/image" Target="../media/image48.png"/><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ags" Target="../tags/tag69.xml"/><Relationship Id="rId5" Type="http://schemas.openxmlformats.org/officeDocument/2006/relationships/image" Target="../media/image50.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36.svg"/><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36.svg"/><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75.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77.xml"/><Relationship Id="rId5" Type="http://schemas.openxmlformats.org/officeDocument/2006/relationships/image" Target="../media/image36.svg"/><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tiff"/><Relationship Id="rId3" Type="http://schemas.openxmlformats.org/officeDocument/2006/relationships/notesSlide" Target="../notesSlides/notesSlide79.xml"/><Relationship Id="rId7" Type="http://schemas.openxmlformats.org/officeDocument/2006/relationships/image" Target="../media/image58.jpeg"/><Relationship Id="rId12" Type="http://schemas.openxmlformats.org/officeDocument/2006/relationships/image" Target="../media/image63.jpeg"/><Relationship Id="rId2" Type="http://schemas.openxmlformats.org/officeDocument/2006/relationships/slideLayout" Target="../slideLayouts/slideLayout1.xml"/><Relationship Id="rId1" Type="http://schemas.openxmlformats.org/officeDocument/2006/relationships/tags" Target="../tags/tag80.xml"/><Relationship Id="rId6" Type="http://schemas.openxmlformats.org/officeDocument/2006/relationships/image" Target="../media/image57.jpeg"/><Relationship Id="rId11" Type="http://schemas.openxmlformats.org/officeDocument/2006/relationships/image" Target="../media/image62.tiff"/><Relationship Id="rId5" Type="http://schemas.openxmlformats.org/officeDocument/2006/relationships/image" Target="../media/image56.jpg"/><Relationship Id="rId15" Type="http://schemas.openxmlformats.org/officeDocument/2006/relationships/image" Target="../media/image66.jpeg"/><Relationship Id="rId10" Type="http://schemas.openxmlformats.org/officeDocument/2006/relationships/image" Target="../media/image61.jpeg"/><Relationship Id="rId4" Type="http://schemas.openxmlformats.org/officeDocument/2006/relationships/image" Target="../media/image55.jpg"/><Relationship Id="rId9" Type="http://schemas.openxmlformats.org/officeDocument/2006/relationships/image" Target="../media/image60.tiff"/><Relationship Id="rId14" Type="http://schemas.openxmlformats.org/officeDocument/2006/relationships/image" Target="../media/image65.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tags" Target="../tags/tag81.xml"/><Relationship Id="rId4" Type="http://schemas.openxmlformats.org/officeDocument/2006/relationships/image" Target="../media/image67.emf"/></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8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95.xml.rels><?xml version="1.0" encoding="UTF-8" standalone="yes"?>
<Relationships xmlns="http://schemas.openxmlformats.org/package/2006/relationships"><Relationship Id="rId13" Type="http://schemas.openxmlformats.org/officeDocument/2006/relationships/image" Target="../media/image82.jpg"/><Relationship Id="rId18" Type="http://schemas.openxmlformats.org/officeDocument/2006/relationships/image" Target="../media/image87.jpg"/><Relationship Id="rId26" Type="http://schemas.openxmlformats.org/officeDocument/2006/relationships/image" Target="../media/image95.png"/><Relationship Id="rId39" Type="http://schemas.openxmlformats.org/officeDocument/2006/relationships/image" Target="../media/image108.png"/><Relationship Id="rId21" Type="http://schemas.openxmlformats.org/officeDocument/2006/relationships/image" Target="../media/image90.jpg"/><Relationship Id="rId34" Type="http://schemas.openxmlformats.org/officeDocument/2006/relationships/image" Target="../media/image103.png"/><Relationship Id="rId42" Type="http://schemas.openxmlformats.org/officeDocument/2006/relationships/image" Target="../media/image111.png"/><Relationship Id="rId47" Type="http://schemas.openxmlformats.org/officeDocument/2006/relationships/image" Target="../media/image116.png"/><Relationship Id="rId7" Type="http://schemas.openxmlformats.org/officeDocument/2006/relationships/image" Target="../media/image76.png"/><Relationship Id="rId2" Type="http://schemas.openxmlformats.org/officeDocument/2006/relationships/notesSlide" Target="../notesSlides/notesSlide85.xml"/><Relationship Id="rId16" Type="http://schemas.openxmlformats.org/officeDocument/2006/relationships/image" Target="../media/image85.jpg"/><Relationship Id="rId29" Type="http://schemas.openxmlformats.org/officeDocument/2006/relationships/image" Target="../media/image98.jp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jpg"/><Relationship Id="rId24" Type="http://schemas.openxmlformats.org/officeDocument/2006/relationships/image" Target="../media/image93.jpg"/><Relationship Id="rId32" Type="http://schemas.openxmlformats.org/officeDocument/2006/relationships/image" Target="../media/image101.jpg"/><Relationship Id="rId37" Type="http://schemas.openxmlformats.org/officeDocument/2006/relationships/image" Target="../media/image106.gif"/><Relationship Id="rId40" Type="http://schemas.openxmlformats.org/officeDocument/2006/relationships/image" Target="../media/image109.png"/><Relationship Id="rId45" Type="http://schemas.openxmlformats.org/officeDocument/2006/relationships/image" Target="../media/image114.png"/><Relationship Id="rId5" Type="http://schemas.openxmlformats.org/officeDocument/2006/relationships/image" Target="../media/image74.jpg"/><Relationship Id="rId15" Type="http://schemas.openxmlformats.org/officeDocument/2006/relationships/image" Target="../media/image84.jpg"/><Relationship Id="rId23" Type="http://schemas.openxmlformats.org/officeDocument/2006/relationships/image" Target="../media/image92.jpg"/><Relationship Id="rId28" Type="http://schemas.openxmlformats.org/officeDocument/2006/relationships/image" Target="../media/image97.jpg"/><Relationship Id="rId36" Type="http://schemas.openxmlformats.org/officeDocument/2006/relationships/image" Target="../media/image105.jpg"/><Relationship Id="rId10" Type="http://schemas.openxmlformats.org/officeDocument/2006/relationships/image" Target="../media/image79.jpg"/><Relationship Id="rId19" Type="http://schemas.openxmlformats.org/officeDocument/2006/relationships/image" Target="../media/image88.jpg"/><Relationship Id="rId31" Type="http://schemas.openxmlformats.org/officeDocument/2006/relationships/image" Target="../media/image100.jpg"/><Relationship Id="rId44" Type="http://schemas.openxmlformats.org/officeDocument/2006/relationships/image" Target="../media/image113.png"/><Relationship Id="rId4" Type="http://schemas.openxmlformats.org/officeDocument/2006/relationships/image" Target="../media/image73.jpg"/><Relationship Id="rId9" Type="http://schemas.openxmlformats.org/officeDocument/2006/relationships/image" Target="../media/image78.png"/><Relationship Id="rId14" Type="http://schemas.openxmlformats.org/officeDocument/2006/relationships/image" Target="../media/image83.jpg"/><Relationship Id="rId22" Type="http://schemas.openxmlformats.org/officeDocument/2006/relationships/image" Target="../media/image91.jpg"/><Relationship Id="rId27" Type="http://schemas.openxmlformats.org/officeDocument/2006/relationships/image" Target="../media/image96.jpg"/><Relationship Id="rId30" Type="http://schemas.openxmlformats.org/officeDocument/2006/relationships/image" Target="../media/image99.jpg"/><Relationship Id="rId35" Type="http://schemas.openxmlformats.org/officeDocument/2006/relationships/image" Target="../media/image104.png"/><Relationship Id="rId43" Type="http://schemas.openxmlformats.org/officeDocument/2006/relationships/image" Target="../media/image112.png"/><Relationship Id="rId48" Type="http://schemas.openxmlformats.org/officeDocument/2006/relationships/image" Target="../media/image117.gif"/><Relationship Id="rId8" Type="http://schemas.openxmlformats.org/officeDocument/2006/relationships/image" Target="../media/image77.jpg"/><Relationship Id="rId3" Type="http://schemas.openxmlformats.org/officeDocument/2006/relationships/image" Target="../media/image72.jpg"/><Relationship Id="rId12" Type="http://schemas.openxmlformats.org/officeDocument/2006/relationships/image" Target="../media/image81.png"/><Relationship Id="rId17" Type="http://schemas.openxmlformats.org/officeDocument/2006/relationships/image" Target="../media/image86.jpg"/><Relationship Id="rId25" Type="http://schemas.openxmlformats.org/officeDocument/2006/relationships/image" Target="../media/image94.jpg"/><Relationship Id="rId33" Type="http://schemas.openxmlformats.org/officeDocument/2006/relationships/image" Target="../media/image102.jpg"/><Relationship Id="rId38" Type="http://schemas.openxmlformats.org/officeDocument/2006/relationships/image" Target="../media/image107.jpg"/><Relationship Id="rId46" Type="http://schemas.openxmlformats.org/officeDocument/2006/relationships/image" Target="../media/image115.png"/><Relationship Id="rId20" Type="http://schemas.openxmlformats.org/officeDocument/2006/relationships/image" Target="../media/image89.png"/><Relationship Id="rId41"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8.jpg"/><Relationship Id="rId2" Type="http://schemas.openxmlformats.org/officeDocument/2006/relationships/notesSlide" Target="../notesSlides/notesSlide86.xml"/><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tx2"/>
          </a:solidFill>
        </p:spPr>
      </p:sp>
      <p:sp>
        <p:nvSpPr>
          <p:cNvPr id="4" name="TextBox 4"/>
          <p:cNvSpPr txBox="1"/>
          <p:nvPr/>
        </p:nvSpPr>
        <p:spPr>
          <a:xfrm>
            <a:off x="2936236" y="1064846"/>
            <a:ext cx="8794260" cy="2769989"/>
          </a:xfrm>
          <a:prstGeom prst="rect">
            <a:avLst/>
          </a:prstGeom>
        </p:spPr>
        <p:txBody>
          <a:bodyPr wrap="square" lIns="0" tIns="0" rIns="0" bIns="0" rtlCol="0" anchor="t">
            <a:spAutoFit/>
          </a:bodyPr>
          <a:lstStyle/>
          <a:p>
            <a:pPr algn="r" defTabSz="609630"/>
            <a:r>
              <a:rPr lang="en-US" sz="6000" dirty="0">
                <a:solidFill>
                  <a:schemeClr val="accent6"/>
                </a:solidFill>
                <a:latin typeface="Avenir Next" panose="020B0503020202020204" pitchFamily="34" charset="0"/>
              </a:rPr>
              <a:t>Designing Transparent &amp; Effective </a:t>
            </a:r>
            <a:r>
              <a:rPr lang="en-US" sz="6000" b="1" dirty="0">
                <a:solidFill>
                  <a:schemeClr val="accent6"/>
                </a:solidFill>
                <a:latin typeface="Avenir Next" panose="020B0503020202020204" pitchFamily="34" charset="0"/>
              </a:rPr>
              <a:t>Content Moderation</a:t>
            </a:r>
            <a:endParaRPr lang="en-US" sz="5400" b="1" spc="-87" dirty="0">
              <a:solidFill>
                <a:schemeClr val="accent6"/>
              </a:solidFill>
              <a:latin typeface="Avenir Next" panose="020B0503020202020204" pitchFamily="34" charset="0"/>
            </a:endParaRPr>
          </a:p>
        </p:txBody>
      </p:sp>
      <p:sp>
        <p:nvSpPr>
          <p:cNvPr id="6" name="TextBox 6"/>
          <p:cNvSpPr txBox="1"/>
          <p:nvPr/>
        </p:nvSpPr>
        <p:spPr>
          <a:xfrm>
            <a:off x="5638800" y="3947548"/>
            <a:ext cx="6091696" cy="1046440"/>
          </a:xfrm>
          <a:prstGeom prst="rect">
            <a:avLst/>
          </a:prstGeom>
        </p:spPr>
        <p:txBody>
          <a:bodyPr wrap="square" lIns="0" tIns="0" rIns="0" bIns="0" rtlCol="0" anchor="t">
            <a:spAutoFit/>
          </a:bodyPr>
          <a:lstStyle/>
          <a:p>
            <a:pPr algn="r" defTabSz="609630"/>
            <a:r>
              <a:rPr lang="en-US" sz="3200" spc="135" dirty="0">
                <a:solidFill>
                  <a:schemeClr val="accent6"/>
                </a:solidFill>
                <a:latin typeface="Avenir Next" panose="020B0503020202020204" pitchFamily="34" charset="0"/>
              </a:rPr>
              <a:t>Presented by</a:t>
            </a:r>
          </a:p>
          <a:p>
            <a:pPr algn="r" defTabSz="609630"/>
            <a:r>
              <a:rPr lang="en-US" sz="3600" b="1" dirty="0" err="1">
                <a:solidFill>
                  <a:schemeClr val="tx2"/>
                </a:solidFill>
                <a:latin typeface="Avenir Next" panose="020B0503020202020204" pitchFamily="34" charset="0"/>
              </a:rPr>
              <a:t>Shagun</a:t>
            </a:r>
            <a:r>
              <a:rPr lang="en-US" sz="3600" b="1" dirty="0">
                <a:solidFill>
                  <a:schemeClr val="tx2"/>
                </a:solidFill>
                <a:latin typeface="Avenir Next" panose="020B0503020202020204" pitchFamily="34" charset="0"/>
              </a:rPr>
              <a:t> </a:t>
            </a:r>
            <a:r>
              <a:rPr lang="en-US" sz="3600" b="1" dirty="0" err="1">
                <a:solidFill>
                  <a:schemeClr val="tx2"/>
                </a:solidFill>
                <a:latin typeface="Avenir Next" panose="020B0503020202020204" pitchFamily="34" charset="0"/>
              </a:rPr>
              <a:t>Jhaver</a:t>
            </a:r>
            <a:endParaRPr lang="en-US" sz="3600" b="1" dirty="0">
              <a:solidFill>
                <a:schemeClr val="tx2"/>
              </a:solidFill>
              <a:latin typeface="Avenir Next" panose="020B0503020202020204" pitchFamily="34" charset="0"/>
            </a:endParaRPr>
          </a:p>
        </p:txBody>
      </p:sp>
      <p:pic>
        <p:nvPicPr>
          <p:cNvPr id="7" name="Picture 6" descr="A picture containing toy&#10;&#10;Description automatically generated">
            <a:extLst>
              <a:ext uri="{FF2B5EF4-FFF2-40B4-BE49-F238E27FC236}">
                <a16:creationId xmlns:a16="http://schemas.microsoft.com/office/drawing/2014/main" id="{A072092F-B2FE-6347-AA6F-59600997D0F1}"/>
              </a:ext>
            </a:extLst>
          </p:cNvPr>
          <p:cNvPicPr>
            <a:picLocks noChangeAspect="1"/>
          </p:cNvPicPr>
          <p:nvPr/>
        </p:nvPicPr>
        <p:blipFill>
          <a:blip r:embed="rId2"/>
          <a:stretch>
            <a:fillRect/>
          </a:stretch>
        </p:blipFill>
        <p:spPr>
          <a:xfrm>
            <a:off x="1219199" y="3767902"/>
            <a:ext cx="4175763" cy="2347373"/>
          </a:xfrm>
          <a:prstGeom prst="rect">
            <a:avLst/>
          </a:prstGeom>
          <a:ln>
            <a:noFill/>
          </a:ln>
          <a:effectLst>
            <a:outerShdw blurRad="292100" dist="139700" dir="2700000" algn="tl" rotWithShape="0">
              <a:srgbClr val="333333">
                <a:alpha val="65000"/>
              </a:srgbClr>
            </a:outerShdw>
          </a:effectLst>
        </p:spPr>
      </p:pic>
      <p:pic>
        <p:nvPicPr>
          <p:cNvPr id="8" name="Picture 7" descr="A close up of a sign&#10;&#10;Description automatically generated">
            <a:extLst>
              <a:ext uri="{FF2B5EF4-FFF2-40B4-BE49-F238E27FC236}">
                <a16:creationId xmlns:a16="http://schemas.microsoft.com/office/drawing/2014/main" id="{38BD3792-D2AA-F442-B33B-D7F91CB44EF1}"/>
              </a:ext>
            </a:extLst>
          </p:cNvPr>
          <p:cNvPicPr>
            <a:picLocks noChangeAspect="1"/>
          </p:cNvPicPr>
          <p:nvPr/>
        </p:nvPicPr>
        <p:blipFill>
          <a:blip r:embed="rId3"/>
          <a:stretch>
            <a:fillRect/>
          </a:stretch>
        </p:blipFill>
        <p:spPr>
          <a:xfrm>
            <a:off x="9440095" y="6088118"/>
            <a:ext cx="2290401" cy="527087"/>
          </a:xfrm>
          <a:prstGeom prst="rect">
            <a:avLst/>
          </a:prstGeom>
        </p:spPr>
      </p:pic>
      <p:pic>
        <p:nvPicPr>
          <p:cNvPr id="9" name="Picture 8">
            <a:extLst>
              <a:ext uri="{FF2B5EF4-FFF2-40B4-BE49-F238E27FC236}">
                <a16:creationId xmlns:a16="http://schemas.microsoft.com/office/drawing/2014/main" id="{3C1228ED-CB20-3342-A133-5F5495A96CFE}"/>
              </a:ext>
            </a:extLst>
          </p:cNvPr>
          <p:cNvPicPr>
            <a:picLocks noChangeAspect="1"/>
          </p:cNvPicPr>
          <p:nvPr/>
        </p:nvPicPr>
        <p:blipFill>
          <a:blip r:embed="rId4"/>
          <a:stretch>
            <a:fillRect/>
          </a:stretch>
        </p:blipFill>
        <p:spPr>
          <a:xfrm>
            <a:off x="9208010" y="5718786"/>
            <a:ext cx="2522486" cy="26275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tx2"/>
          </a:solidFill>
        </p:spPr>
      </p:sp>
      <p:sp>
        <p:nvSpPr>
          <p:cNvPr id="4" name="TextBox 4"/>
          <p:cNvSpPr txBox="1"/>
          <p:nvPr/>
        </p:nvSpPr>
        <p:spPr>
          <a:xfrm>
            <a:off x="3124200" y="3429000"/>
            <a:ext cx="8794260" cy="1354217"/>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chemeClr val="tx2"/>
                </a:solidFill>
                <a:effectLst/>
                <a:uLnTx/>
                <a:uFillTx/>
                <a:latin typeface="Avenir Next" panose="020B0503020202020204" pitchFamily="34" charset="0"/>
                <a:ea typeface="+mn-ea"/>
                <a:cs typeface="+mn-cs"/>
              </a:rPr>
              <a:t>Background</a:t>
            </a:r>
            <a:endParaRPr kumimoji="0" lang="en-US" sz="8000" b="1" i="0" u="none" strike="noStrike" kern="1200" cap="none" spc="-87" normalizeH="0" baseline="0" noProof="0" dirty="0">
              <a:ln>
                <a:noFill/>
              </a:ln>
              <a:solidFill>
                <a:schemeClr val="tx2"/>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176874695"/>
      </p:ext>
    </p:extLst>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778DFE-D730-B444-9586-95B92BDE2BB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99756F22-0FE7-5F42-A2D2-11842B7CCB29}"/>
              </a:ext>
            </a:extLst>
          </p:cNvPr>
          <p:cNvPicPr>
            <a:picLocks noChangeAspect="1"/>
          </p:cNvPicPr>
          <p:nvPr/>
        </p:nvPicPr>
        <p:blipFill>
          <a:blip r:embed="rId2"/>
          <a:stretch>
            <a:fillRect/>
          </a:stretch>
        </p:blipFill>
        <p:spPr>
          <a:xfrm>
            <a:off x="3662348" y="0"/>
            <a:ext cx="4867304" cy="6858000"/>
          </a:xfrm>
          <a:prstGeom prst="rect">
            <a:avLst/>
          </a:prstGeom>
        </p:spPr>
      </p:pic>
    </p:spTree>
    <p:extLst>
      <p:ext uri="{BB962C8B-B14F-4D97-AF65-F5344CB8AC3E}">
        <p14:creationId xmlns:p14="http://schemas.microsoft.com/office/powerpoint/2010/main" val="22793148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099E4-90F1-8E44-9ED7-8DDF5FEEAC9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345BE6A1-56CB-4747-A39E-14DCBED66748}"/>
              </a:ext>
            </a:extLst>
          </p:cNvPr>
          <p:cNvPicPr>
            <a:picLocks noChangeAspect="1"/>
          </p:cNvPicPr>
          <p:nvPr/>
        </p:nvPicPr>
        <p:blipFill>
          <a:blip r:embed="rId2"/>
          <a:stretch>
            <a:fillRect/>
          </a:stretch>
        </p:blipFill>
        <p:spPr>
          <a:xfrm>
            <a:off x="520700" y="1009650"/>
            <a:ext cx="11150600" cy="4838700"/>
          </a:xfrm>
          <a:prstGeom prst="rect">
            <a:avLst/>
          </a:prstGeom>
        </p:spPr>
      </p:pic>
    </p:spTree>
    <p:extLst>
      <p:ext uri="{BB962C8B-B14F-4D97-AF65-F5344CB8AC3E}">
        <p14:creationId xmlns:p14="http://schemas.microsoft.com/office/powerpoint/2010/main" val="1371676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DFDD3E-7183-5C40-AFE7-87EC4E7E1D3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5FB02178-D237-9840-9784-44809B6801FB}"/>
              </a:ext>
            </a:extLst>
          </p:cNvPr>
          <p:cNvPicPr>
            <a:picLocks noChangeAspect="1"/>
          </p:cNvPicPr>
          <p:nvPr/>
        </p:nvPicPr>
        <p:blipFill>
          <a:blip r:embed="rId2"/>
          <a:stretch>
            <a:fillRect/>
          </a:stretch>
        </p:blipFill>
        <p:spPr>
          <a:xfrm>
            <a:off x="2552700" y="285750"/>
            <a:ext cx="7086600" cy="6286500"/>
          </a:xfrm>
          <a:prstGeom prst="rect">
            <a:avLst/>
          </a:prstGeom>
        </p:spPr>
      </p:pic>
    </p:spTree>
    <p:extLst>
      <p:ext uri="{BB962C8B-B14F-4D97-AF65-F5344CB8AC3E}">
        <p14:creationId xmlns:p14="http://schemas.microsoft.com/office/powerpoint/2010/main" val="11377172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3734551-6CC4-D247-B829-D43C2152C14F}"/>
              </a:ext>
            </a:extLst>
          </p:cNvPr>
          <p:cNvPicPr>
            <a:picLocks noChangeAspect="1"/>
          </p:cNvPicPr>
          <p:nvPr/>
        </p:nvPicPr>
        <p:blipFill>
          <a:blip r:embed="rId2"/>
          <a:stretch>
            <a:fillRect/>
          </a:stretch>
        </p:blipFill>
        <p:spPr>
          <a:xfrm>
            <a:off x="643467" y="1397931"/>
            <a:ext cx="10905066" cy="4062137"/>
          </a:xfrm>
          <a:prstGeom prst="rect">
            <a:avLst/>
          </a:prstGeom>
        </p:spPr>
      </p:pic>
      <p:sp>
        <p:nvSpPr>
          <p:cNvPr id="2" name="Slide Number Placeholder 1">
            <a:extLst>
              <a:ext uri="{FF2B5EF4-FFF2-40B4-BE49-F238E27FC236}">
                <a16:creationId xmlns:a16="http://schemas.microsoft.com/office/drawing/2014/main" id="{5068B4EF-107C-5C4E-98DF-16868B0D96C7}"/>
              </a:ext>
            </a:extLst>
          </p:cNvPr>
          <p:cNvSpPr>
            <a:spLocks noGrp="1"/>
          </p:cNvSpPr>
          <p:nvPr>
            <p:ph type="sldNum" sz="quarter" idx="12"/>
          </p:nvPr>
        </p:nvSpPr>
        <p:spPr>
          <a:xfrm>
            <a:off x="8610600" y="6356350"/>
            <a:ext cx="2743200"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103</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783353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99A1AE4-1B2F-AB40-B1DF-565458EF0DE3}"/>
              </a:ext>
            </a:extLst>
          </p:cNvPr>
          <p:cNvPicPr>
            <a:picLocks noChangeAspect="1"/>
          </p:cNvPicPr>
          <p:nvPr/>
        </p:nvPicPr>
        <p:blipFill>
          <a:blip r:embed="rId2"/>
          <a:stretch>
            <a:fillRect/>
          </a:stretch>
        </p:blipFill>
        <p:spPr>
          <a:xfrm>
            <a:off x="643467" y="1779610"/>
            <a:ext cx="10905066" cy="3298779"/>
          </a:xfrm>
          <a:prstGeom prst="rect">
            <a:avLst/>
          </a:prstGeom>
        </p:spPr>
      </p:pic>
      <p:sp>
        <p:nvSpPr>
          <p:cNvPr id="2" name="Slide Number Placeholder 1">
            <a:extLst>
              <a:ext uri="{FF2B5EF4-FFF2-40B4-BE49-F238E27FC236}">
                <a16:creationId xmlns:a16="http://schemas.microsoft.com/office/drawing/2014/main" id="{8DEEE7FE-CC49-224E-A318-39E586350F8C}"/>
              </a:ext>
            </a:extLst>
          </p:cNvPr>
          <p:cNvSpPr>
            <a:spLocks noGrp="1"/>
          </p:cNvSpPr>
          <p:nvPr>
            <p:ph type="sldNum" sz="quarter" idx="12"/>
          </p:nvPr>
        </p:nvSpPr>
        <p:spPr>
          <a:xfrm>
            <a:off x="8610600" y="6356350"/>
            <a:ext cx="2743200"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104</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1108911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6E5CE34-4044-664F-86A0-DA001CE27D7F}"/>
              </a:ext>
            </a:extLst>
          </p:cNvPr>
          <p:cNvPicPr>
            <a:picLocks noChangeAspect="1"/>
          </p:cNvPicPr>
          <p:nvPr/>
        </p:nvPicPr>
        <p:blipFill>
          <a:blip r:embed="rId2"/>
          <a:stretch>
            <a:fillRect/>
          </a:stretch>
        </p:blipFill>
        <p:spPr>
          <a:xfrm>
            <a:off x="643467" y="1438825"/>
            <a:ext cx="10905066" cy="3980349"/>
          </a:xfrm>
          <a:prstGeom prst="rect">
            <a:avLst/>
          </a:prstGeom>
        </p:spPr>
      </p:pic>
      <p:sp>
        <p:nvSpPr>
          <p:cNvPr id="2" name="Slide Number Placeholder 1">
            <a:extLst>
              <a:ext uri="{FF2B5EF4-FFF2-40B4-BE49-F238E27FC236}">
                <a16:creationId xmlns:a16="http://schemas.microsoft.com/office/drawing/2014/main" id="{17D2CABB-3A38-A740-9EF5-4E7B39C9A787}"/>
              </a:ext>
            </a:extLst>
          </p:cNvPr>
          <p:cNvSpPr>
            <a:spLocks noGrp="1"/>
          </p:cNvSpPr>
          <p:nvPr>
            <p:ph type="sldNum" sz="quarter" idx="12"/>
          </p:nvPr>
        </p:nvSpPr>
        <p:spPr>
          <a:xfrm>
            <a:off x="8610600" y="6356350"/>
            <a:ext cx="2743200"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105</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120499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597093B3-ECD8-3B43-B9CB-CC647D8DE974}"/>
              </a:ext>
            </a:extLst>
          </p:cNvPr>
          <p:cNvPicPr>
            <a:picLocks noChangeAspect="1"/>
          </p:cNvPicPr>
          <p:nvPr/>
        </p:nvPicPr>
        <p:blipFill>
          <a:blip r:embed="rId2"/>
          <a:stretch>
            <a:fillRect/>
          </a:stretch>
        </p:blipFill>
        <p:spPr>
          <a:xfrm>
            <a:off x="643467" y="1602401"/>
            <a:ext cx="10905066" cy="3653197"/>
          </a:xfrm>
          <a:prstGeom prst="rect">
            <a:avLst/>
          </a:prstGeom>
        </p:spPr>
      </p:pic>
      <p:sp>
        <p:nvSpPr>
          <p:cNvPr id="2" name="Slide Number Placeholder 1">
            <a:extLst>
              <a:ext uri="{FF2B5EF4-FFF2-40B4-BE49-F238E27FC236}">
                <a16:creationId xmlns:a16="http://schemas.microsoft.com/office/drawing/2014/main" id="{ABA2386A-E959-A047-AFA8-6CBBC12F6D49}"/>
              </a:ext>
            </a:extLst>
          </p:cNvPr>
          <p:cNvSpPr>
            <a:spLocks noGrp="1"/>
          </p:cNvSpPr>
          <p:nvPr>
            <p:ph type="sldNum" sz="quarter" idx="12"/>
          </p:nvPr>
        </p:nvSpPr>
        <p:spPr>
          <a:xfrm>
            <a:off x="8610600" y="6356350"/>
            <a:ext cx="2743200"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106</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41581221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D806F61-9BD8-1C4A-8672-EAB9672BAD17}"/>
              </a:ext>
            </a:extLst>
          </p:cNvPr>
          <p:cNvPicPr>
            <a:picLocks noChangeAspect="1"/>
          </p:cNvPicPr>
          <p:nvPr/>
        </p:nvPicPr>
        <p:blipFill>
          <a:blip r:embed="rId2"/>
          <a:stretch>
            <a:fillRect/>
          </a:stretch>
        </p:blipFill>
        <p:spPr>
          <a:xfrm>
            <a:off x="643467" y="961729"/>
            <a:ext cx="10905066" cy="4934541"/>
          </a:xfrm>
          <a:prstGeom prst="rect">
            <a:avLst/>
          </a:prstGeom>
        </p:spPr>
      </p:pic>
      <p:sp>
        <p:nvSpPr>
          <p:cNvPr id="2" name="Slide Number Placeholder 1">
            <a:extLst>
              <a:ext uri="{FF2B5EF4-FFF2-40B4-BE49-F238E27FC236}">
                <a16:creationId xmlns:a16="http://schemas.microsoft.com/office/drawing/2014/main" id="{03BD1E4C-DACC-544C-A7A8-3BE8E07945F2}"/>
              </a:ext>
            </a:extLst>
          </p:cNvPr>
          <p:cNvSpPr>
            <a:spLocks noGrp="1"/>
          </p:cNvSpPr>
          <p:nvPr>
            <p:ph type="sldNum" sz="quarter" idx="12"/>
          </p:nvPr>
        </p:nvSpPr>
        <p:spPr>
          <a:xfrm>
            <a:off x="8610600" y="6356350"/>
            <a:ext cx="2743200"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7344145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F1B803-DDE0-0146-A1B6-DA855D671D85}"/>
              </a:ext>
            </a:extLst>
          </p:cNvPr>
          <p:cNvSpPr>
            <a:spLocks noGrp="1"/>
          </p:cNvSpPr>
          <p:nvPr>
            <p:ph type="title"/>
          </p:nvPr>
        </p:nvSpPr>
        <p:spPr/>
        <p:txBody>
          <a:bodyPr/>
          <a:lstStyle/>
          <a:p>
            <a:r>
              <a:rPr lang="en-US" dirty="0"/>
              <a:t>Explanations Paper</a:t>
            </a:r>
          </a:p>
        </p:txBody>
      </p:sp>
      <p:sp>
        <p:nvSpPr>
          <p:cNvPr id="2" name="Slide Number Placeholder 1">
            <a:extLst>
              <a:ext uri="{FF2B5EF4-FFF2-40B4-BE49-F238E27FC236}">
                <a16:creationId xmlns:a16="http://schemas.microsoft.com/office/drawing/2014/main" id="{28BC0D63-AD68-3C4E-A176-1BAD028615F5}"/>
              </a:ext>
            </a:extLst>
          </p:cNvPr>
          <p:cNvSpPr>
            <a:spLocks noGrp="1"/>
          </p:cNvSpPr>
          <p:nvPr>
            <p:ph type="sldNum" sz="quarter" idx="12"/>
          </p:nvPr>
        </p:nvSpPr>
        <p:spPr/>
        <p:txBody>
          <a:bodyPr/>
          <a:lstStyle/>
          <a:p>
            <a:fld id="{EEBB84EA-720A-924D-995C-2965551D1999}" type="slidenum">
              <a:rPr lang="en-US" smtClean="0"/>
              <a:t>108</a:t>
            </a:fld>
            <a:endParaRPr lang="en-US"/>
          </a:p>
        </p:txBody>
      </p:sp>
    </p:spTree>
    <p:extLst>
      <p:ext uri="{BB962C8B-B14F-4D97-AF65-F5344CB8AC3E}">
        <p14:creationId xmlns:p14="http://schemas.microsoft.com/office/powerpoint/2010/main" val="5288059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5BE97DE2-D7B3-3D43-A756-FADB2D30964E}"/>
              </a:ext>
            </a:extLst>
          </p:cNvPr>
          <p:cNvPicPr>
            <a:picLocks noChangeAspect="1"/>
          </p:cNvPicPr>
          <p:nvPr/>
        </p:nvPicPr>
        <p:blipFill rotWithShape="1">
          <a:blip r:embed="rId3"/>
          <a:srcRect t="-160" b="85942"/>
          <a:stretch/>
        </p:blipFill>
        <p:spPr>
          <a:xfrm>
            <a:off x="643467" y="2064329"/>
            <a:ext cx="10905066" cy="748146"/>
          </a:xfrm>
          <a:prstGeom prst="rect">
            <a:avLst/>
          </a:prstGeom>
        </p:spPr>
      </p:pic>
      <p:sp>
        <p:nvSpPr>
          <p:cNvPr id="4" name="Slide Number Placeholder 3">
            <a:extLst>
              <a:ext uri="{FF2B5EF4-FFF2-40B4-BE49-F238E27FC236}">
                <a16:creationId xmlns:a16="http://schemas.microsoft.com/office/drawing/2014/main" id="{E8C12A6C-E853-3E43-A58C-613836596353}"/>
              </a:ext>
            </a:extLst>
          </p:cNvPr>
          <p:cNvSpPr>
            <a:spLocks noGrp="1"/>
          </p:cNvSpPr>
          <p:nvPr>
            <p:ph type="sldNum" sz="quarter" idx="12"/>
          </p:nvPr>
        </p:nvSpPr>
        <p:spPr/>
        <p:txBody>
          <a:bodyPr>
            <a:normAutofit/>
          </a:bodyPr>
          <a:lstStyle/>
          <a:p>
            <a:pPr>
              <a:spcAft>
                <a:spcPts val="600"/>
              </a:spcAft>
            </a:pPr>
            <a:fld id="{23ED692C-C0E5-C743-B0FC-E11C0885EE4E}" type="slidenum">
              <a:rPr lang="en-US">
                <a:solidFill>
                  <a:srgbClr val="FFFFFF"/>
                </a:solidFill>
              </a:rPr>
              <a:pPr>
                <a:spcAft>
                  <a:spcPts val="600"/>
                </a:spcAft>
              </a:pPr>
              <a:t>109</a:t>
            </a:fld>
            <a:endParaRPr lang="en-US">
              <a:solidFill>
                <a:srgbClr val="FFFFFF"/>
              </a:solidFill>
            </a:endParaRPr>
          </a:p>
        </p:txBody>
      </p:sp>
      <p:pic>
        <p:nvPicPr>
          <p:cNvPr id="6" name="Content Placeholder 4" descr="A screenshot of a cell phone&#10;&#10;Description automatically generated">
            <a:extLst>
              <a:ext uri="{FF2B5EF4-FFF2-40B4-BE49-F238E27FC236}">
                <a16:creationId xmlns:a16="http://schemas.microsoft.com/office/drawing/2014/main" id="{A4C01440-8FC3-254B-B201-8CAACF45CEF2}"/>
              </a:ext>
            </a:extLst>
          </p:cNvPr>
          <p:cNvPicPr>
            <a:picLocks noChangeAspect="1"/>
          </p:cNvPicPr>
          <p:nvPr/>
        </p:nvPicPr>
        <p:blipFill rotWithShape="1">
          <a:blip r:embed="rId3"/>
          <a:srcRect t="50000"/>
          <a:stretch/>
        </p:blipFill>
        <p:spPr>
          <a:xfrm>
            <a:off x="643467" y="2812475"/>
            <a:ext cx="10905066" cy="2630846"/>
          </a:xfrm>
          <a:prstGeom prst="rect">
            <a:avLst/>
          </a:prstGeom>
        </p:spPr>
      </p:pic>
    </p:spTree>
    <p:extLst>
      <p:ext uri="{BB962C8B-B14F-4D97-AF65-F5344CB8AC3E}">
        <p14:creationId xmlns:p14="http://schemas.microsoft.com/office/powerpoint/2010/main" val="34565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09600" y="2156293"/>
            <a:ext cx="10557174"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accent6"/>
                </a:solidFill>
                <a:latin typeface="Avenir Next" panose="020B0503020202020204" pitchFamily="34" charset="0"/>
              </a:rPr>
              <a:t>Organized practice of screening user-generated content posted to Internet sites in order to determine its appropriateness for that site (Roberts 2017)</a:t>
            </a:r>
          </a:p>
          <a:p>
            <a:pPr marL="342900" indent="-342900">
              <a:buFont typeface="Arial" panose="020B0604020202020204" pitchFamily="34" charset="0"/>
              <a:buChar char="•"/>
            </a:pPr>
            <a:endParaRPr lang="en-US" sz="2000" dirty="0">
              <a:solidFill>
                <a:schemeClr val="accent6"/>
              </a:solidFill>
              <a:latin typeface="Avenir Next" panose="020B0503020202020204" pitchFamily="34" charset="0"/>
            </a:endParaRPr>
          </a:p>
          <a:p>
            <a:pPr marL="342900" indent="-342900">
              <a:buFont typeface="Arial" panose="020B0604020202020204" pitchFamily="34" charset="0"/>
              <a:buChar char="•"/>
            </a:pPr>
            <a:r>
              <a:rPr lang="en-US" sz="2000" dirty="0">
                <a:solidFill>
                  <a:schemeClr val="accent6"/>
                </a:solidFill>
                <a:latin typeface="Avenir Next" panose="020B0503020202020204" pitchFamily="34" charset="0"/>
              </a:rPr>
              <a:t>A complex sociotechnical system</a:t>
            </a:r>
          </a:p>
          <a:p>
            <a:pPr marL="800100" lvl="1" indent="-342900">
              <a:buFont typeface="Arial" panose="020B0604020202020204" pitchFamily="34" charset="0"/>
              <a:buChar char="•"/>
            </a:pPr>
            <a:r>
              <a:rPr lang="en-US" sz="2000" dirty="0">
                <a:solidFill>
                  <a:schemeClr val="accent6"/>
                </a:solidFill>
                <a:latin typeface="Avenir Next" panose="020B0503020202020204" pitchFamily="34" charset="0"/>
              </a:rPr>
              <a:t>Admins</a:t>
            </a:r>
          </a:p>
          <a:p>
            <a:pPr marL="800100" lvl="1" indent="-342900">
              <a:buFont typeface="Arial" panose="020B0604020202020204" pitchFamily="34" charset="0"/>
              <a:buChar char="•"/>
            </a:pPr>
            <a:r>
              <a:rPr lang="en-US" sz="2000" dirty="0">
                <a:solidFill>
                  <a:schemeClr val="accent6"/>
                </a:solidFill>
                <a:latin typeface="Avenir Next" panose="020B0503020202020204" pitchFamily="34" charset="0"/>
              </a:rPr>
              <a:t>Community guidelines</a:t>
            </a:r>
          </a:p>
          <a:p>
            <a:pPr marL="800100" lvl="1" indent="-342900">
              <a:buFont typeface="Arial" panose="020B0604020202020204" pitchFamily="34" charset="0"/>
              <a:buChar char="•"/>
            </a:pPr>
            <a:r>
              <a:rPr lang="en-US" sz="2000" dirty="0">
                <a:solidFill>
                  <a:schemeClr val="accent6"/>
                </a:solidFill>
                <a:latin typeface="Avenir Next" panose="020B0503020202020204" pitchFamily="34" charset="0"/>
              </a:rPr>
              <a:t>Moderators</a:t>
            </a:r>
          </a:p>
          <a:p>
            <a:pPr marL="800100" lvl="1" indent="-342900">
              <a:buFont typeface="Arial" panose="020B0604020202020204" pitchFamily="34" charset="0"/>
              <a:buChar char="•"/>
            </a:pPr>
            <a:r>
              <a:rPr lang="en-US" sz="2000" dirty="0">
                <a:solidFill>
                  <a:schemeClr val="accent6"/>
                </a:solidFill>
                <a:latin typeface="Avenir Next" panose="020B0503020202020204" pitchFamily="34" charset="0"/>
              </a:rPr>
              <a:t>Moderation bots</a:t>
            </a:r>
          </a:p>
          <a:p>
            <a:pPr marL="800100" lvl="1" indent="-342900">
              <a:buFont typeface="Arial" panose="020B0604020202020204" pitchFamily="34" charset="0"/>
              <a:buChar char="•"/>
            </a:pPr>
            <a:r>
              <a:rPr lang="en-US" sz="2000" dirty="0">
                <a:solidFill>
                  <a:schemeClr val="accent6"/>
                </a:solidFill>
                <a:latin typeface="Avenir Next" panose="020B0503020202020204" pitchFamily="34" charset="0"/>
              </a:rPr>
              <a:t>Users</a:t>
            </a:r>
            <a:endParaRPr lang="en-US" dirty="0">
              <a:solidFill>
                <a:schemeClr val="accent6"/>
              </a:solidFill>
              <a:latin typeface="Avenir Next" panose="020B0503020202020204" pitchFamily="34" charset="0"/>
            </a:endParaRPr>
          </a:p>
        </p:txBody>
      </p:sp>
      <p:sp>
        <p:nvSpPr>
          <p:cNvPr id="7" name="TextBox 6">
            <a:extLst>
              <a:ext uri="{FF2B5EF4-FFF2-40B4-BE49-F238E27FC236}">
                <a16:creationId xmlns:a16="http://schemas.microsoft.com/office/drawing/2014/main" id="{DEDEF92B-7160-F046-8817-1D65BF097C15}"/>
              </a:ext>
            </a:extLst>
          </p:cNvPr>
          <p:cNvSpPr txBox="1"/>
          <p:nvPr/>
        </p:nvSpPr>
        <p:spPr>
          <a:xfrm>
            <a:off x="1545890" y="6060460"/>
            <a:ext cx="9100220" cy="369332"/>
          </a:xfrm>
          <a:prstGeom prst="rect">
            <a:avLst/>
          </a:prstGeom>
          <a:noFill/>
        </p:spPr>
        <p:txBody>
          <a:bodyPr wrap="square" rtlCol="0">
            <a:spAutoFit/>
          </a:bodyPr>
          <a:lstStyle/>
          <a:p>
            <a:pPr algn="ctr"/>
            <a:r>
              <a:rPr lang="en-US" dirty="0">
                <a:solidFill>
                  <a:schemeClr val="accent6">
                    <a:lumMod val="60000"/>
                    <a:lumOff val="40000"/>
                  </a:schemeClr>
                </a:solidFill>
                <a:latin typeface="Avenir Next" panose="020B0503020202020204" pitchFamily="34" charset="0"/>
              </a:rPr>
              <a:t>Roberts, Sarah (2017) Content Moderation. Encyclopedia of Big Data.</a:t>
            </a:r>
          </a:p>
        </p:txBody>
      </p:sp>
      <p:pic>
        <p:nvPicPr>
          <p:cNvPr id="8" name="Content Placeholder 7">
            <a:extLst>
              <a:ext uri="{FF2B5EF4-FFF2-40B4-BE49-F238E27FC236}">
                <a16:creationId xmlns:a16="http://schemas.microsoft.com/office/drawing/2014/main" id="{22A8B036-830E-5541-8FC9-0157231BAEAB}"/>
              </a:ext>
            </a:extLst>
          </p:cNvPr>
          <p:cNvPicPr>
            <a:picLocks noChangeAspect="1"/>
          </p:cNvPicPr>
          <p:nvPr/>
        </p:nvPicPr>
        <p:blipFill>
          <a:blip r:embed="rId4"/>
          <a:srcRect/>
          <a:stretch/>
        </p:blipFill>
        <p:spPr>
          <a:xfrm>
            <a:off x="7010400" y="3135809"/>
            <a:ext cx="4035517" cy="2136761"/>
          </a:xfrm>
          <a:prstGeom prst="rect">
            <a:avLst/>
          </a:prstGeom>
        </p:spPr>
      </p:pic>
      <p:sp>
        <p:nvSpPr>
          <p:cNvPr id="3" name="Rectangle 2">
            <a:extLst>
              <a:ext uri="{FF2B5EF4-FFF2-40B4-BE49-F238E27FC236}">
                <a16:creationId xmlns:a16="http://schemas.microsoft.com/office/drawing/2014/main" id="{6B30E68F-4417-6F47-BFB1-EF5C86DF1942}"/>
              </a:ext>
            </a:extLst>
          </p:cNvPr>
          <p:cNvSpPr/>
          <p:nvPr/>
        </p:nvSpPr>
        <p:spPr>
          <a:xfrm>
            <a:off x="353678" y="1222783"/>
            <a:ext cx="6759223" cy="646331"/>
          </a:xfrm>
          <a:prstGeom prst="rect">
            <a:avLst/>
          </a:prstGeom>
        </p:spPr>
        <p:txBody>
          <a:bodyPr wrap="none">
            <a:spAutoFit/>
          </a:bodyPr>
          <a:lstStyle/>
          <a:p>
            <a:r>
              <a:rPr lang="en-US" sz="3600" b="1" dirty="0">
                <a:solidFill>
                  <a:schemeClr val="tx2"/>
                </a:solidFill>
                <a:latin typeface="Avenir Next" panose="020B0503020202020204" pitchFamily="34" charset="0"/>
              </a:rPr>
              <a:t>What is Content Moderation?</a:t>
            </a:r>
            <a:endParaRPr lang="en-US" sz="1200" b="1" dirty="0">
              <a:solidFill>
                <a:schemeClr val="tx2"/>
              </a:solidFill>
              <a:latin typeface="Avenir Next" panose="020B0503020202020204" pitchFamily="34" charset="0"/>
            </a:endParaRPr>
          </a:p>
        </p:txBody>
      </p:sp>
      <p:sp>
        <p:nvSpPr>
          <p:cNvPr id="10" name="Rounded Rectangle 9">
            <a:extLst>
              <a:ext uri="{FF2B5EF4-FFF2-40B4-BE49-F238E27FC236}">
                <a16:creationId xmlns:a16="http://schemas.microsoft.com/office/drawing/2014/main" id="{B54AB18D-0F7A-A047-BD93-E84036529B24}"/>
              </a:ext>
            </a:extLst>
          </p:cNvPr>
          <p:cNvSpPr/>
          <p:nvPr/>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Tree>
    <p:custDataLst>
      <p:tags r:id="rId1"/>
    </p:custDataLst>
    <p:extLst>
      <p:ext uri="{BB962C8B-B14F-4D97-AF65-F5344CB8AC3E}">
        <p14:creationId xmlns:p14="http://schemas.microsoft.com/office/powerpoint/2010/main" val="16444712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4622-CF94-BE42-87E6-21EA48605332}"/>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5000" kern="1200" dirty="0">
                <a:solidFill>
                  <a:srgbClr val="FFFFFF"/>
                </a:solidFill>
                <a:ea typeface="+mj-ea"/>
                <a:cs typeface="+mj-cs"/>
              </a:rPr>
              <a:t>Regression Results – Future Removals</a:t>
            </a:r>
          </a:p>
        </p:txBody>
      </p:sp>
      <p:pic>
        <p:nvPicPr>
          <p:cNvPr id="6" name="Content Placeholder 5">
            <a:extLst>
              <a:ext uri="{FF2B5EF4-FFF2-40B4-BE49-F238E27FC236}">
                <a16:creationId xmlns:a16="http://schemas.microsoft.com/office/drawing/2014/main" id="{34F0EB3D-F764-0041-B688-29CCC4C230F5}"/>
              </a:ext>
            </a:extLst>
          </p:cNvPr>
          <p:cNvPicPr>
            <a:picLocks noGrp="1" noChangeAspect="1"/>
          </p:cNvPicPr>
          <p:nvPr>
            <p:ph idx="4294967295"/>
          </p:nvPr>
        </p:nvPicPr>
        <p:blipFill>
          <a:blip r:embed="rId2"/>
          <a:srcRect/>
          <a:stretch/>
        </p:blipFill>
        <p:spPr>
          <a:xfrm>
            <a:off x="818074" y="734291"/>
            <a:ext cx="10535726" cy="5167203"/>
          </a:xfrm>
          <a:prstGeom prst="rect">
            <a:avLst/>
          </a:prstGeom>
        </p:spPr>
      </p:pic>
      <p:sp>
        <p:nvSpPr>
          <p:cNvPr id="4" name="Slide Number Placeholder 3">
            <a:extLst>
              <a:ext uri="{FF2B5EF4-FFF2-40B4-BE49-F238E27FC236}">
                <a16:creationId xmlns:a16="http://schemas.microsoft.com/office/drawing/2014/main" id="{B5F98A3C-3B9F-D541-837E-078ADFCE4BAC}"/>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3ED692C-C0E5-C743-B0FC-E11C0885EE4E}" type="slidenum">
              <a:rPr lang="en-US">
                <a:solidFill>
                  <a:srgbClr val="898989"/>
                </a:solidFill>
              </a:rPr>
              <a:pPr>
                <a:spcAft>
                  <a:spcPts val="600"/>
                </a:spcAft>
              </a:pPr>
              <a:t>110</a:t>
            </a:fld>
            <a:endParaRPr lang="en-US">
              <a:solidFill>
                <a:srgbClr val="898989"/>
              </a:solidFill>
            </a:endParaRPr>
          </a:p>
        </p:txBody>
      </p:sp>
    </p:spTree>
    <p:extLst>
      <p:ext uri="{BB962C8B-B14F-4D97-AF65-F5344CB8AC3E}">
        <p14:creationId xmlns:p14="http://schemas.microsoft.com/office/powerpoint/2010/main" val="1153015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0119-927A-B148-BD6F-B938C8E3B35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ea typeface="+mj-ea"/>
                <a:cs typeface="+mj-cs"/>
              </a:rPr>
              <a:t>Subreddit Models</a:t>
            </a:r>
          </a:p>
        </p:txBody>
      </p:sp>
      <p:pic>
        <p:nvPicPr>
          <p:cNvPr id="6" name="Content Placeholder 5" descr="A screenshot of a cell phone&#10;&#10;Description automatically generated">
            <a:extLst>
              <a:ext uri="{FF2B5EF4-FFF2-40B4-BE49-F238E27FC236}">
                <a16:creationId xmlns:a16="http://schemas.microsoft.com/office/drawing/2014/main" id="{FA32EABA-0974-1549-89A6-91A322649B03}"/>
              </a:ext>
            </a:extLst>
          </p:cNvPr>
          <p:cNvPicPr>
            <a:picLocks noGrp="1" noChangeAspect="1"/>
          </p:cNvPicPr>
          <p:nvPr>
            <p:ph idx="4294967295"/>
          </p:nvPr>
        </p:nvPicPr>
        <p:blipFill>
          <a:blip r:embed="rId2"/>
          <a:stretch>
            <a:fillRect/>
          </a:stretch>
        </p:blipFill>
        <p:spPr>
          <a:xfrm>
            <a:off x="320040" y="2841690"/>
            <a:ext cx="11496821" cy="3334078"/>
          </a:xfrm>
          <a:prstGeom prst="rect">
            <a:avLst/>
          </a:prstGeom>
        </p:spPr>
      </p:pic>
      <p:sp>
        <p:nvSpPr>
          <p:cNvPr id="4" name="Slide Number Placeholder 3">
            <a:extLst>
              <a:ext uri="{FF2B5EF4-FFF2-40B4-BE49-F238E27FC236}">
                <a16:creationId xmlns:a16="http://schemas.microsoft.com/office/drawing/2014/main" id="{DCED28A1-315D-5549-B59C-0CCC8CA5ACDA}"/>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3ED692C-C0E5-C743-B0FC-E11C0885EE4E}" type="slidenum">
              <a:rPr lang="en-US">
                <a:solidFill>
                  <a:srgbClr val="898989"/>
                </a:solidFill>
              </a:rPr>
              <a:pPr>
                <a:spcAft>
                  <a:spcPts val="600"/>
                </a:spcAft>
              </a:pPr>
              <a:t>111</a:t>
            </a:fld>
            <a:endParaRPr lang="en-US">
              <a:solidFill>
                <a:srgbClr val="898989"/>
              </a:solidFill>
            </a:endParaRPr>
          </a:p>
        </p:txBody>
      </p:sp>
    </p:spTree>
    <p:extLst>
      <p:ext uri="{BB962C8B-B14F-4D97-AF65-F5344CB8AC3E}">
        <p14:creationId xmlns:p14="http://schemas.microsoft.com/office/powerpoint/2010/main" val="3449015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8E63-AB20-3941-8C2F-6A0836F054C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ea typeface="+mj-ea"/>
                <a:cs typeface="+mj-cs"/>
              </a:rPr>
              <a:t>Explanation Flairs</a:t>
            </a:r>
          </a:p>
        </p:txBody>
      </p:sp>
      <p:pic>
        <p:nvPicPr>
          <p:cNvPr id="5" name="Content Placeholder 4" descr="A screenshot of a cell phone&#10;&#10;Description automatically generated">
            <a:extLst>
              <a:ext uri="{FF2B5EF4-FFF2-40B4-BE49-F238E27FC236}">
                <a16:creationId xmlns:a16="http://schemas.microsoft.com/office/drawing/2014/main" id="{0B906EA9-4D59-D14B-A65E-A8E68163D40E}"/>
              </a:ext>
            </a:extLst>
          </p:cNvPr>
          <p:cNvPicPr>
            <a:picLocks noGrp="1" noChangeAspect="1"/>
          </p:cNvPicPr>
          <p:nvPr>
            <p:ph idx="4294967295"/>
          </p:nvPr>
        </p:nvPicPr>
        <p:blipFill>
          <a:blip r:embed="rId2"/>
          <a:stretch>
            <a:fillRect/>
          </a:stretch>
        </p:blipFill>
        <p:spPr>
          <a:xfrm>
            <a:off x="322707" y="581892"/>
            <a:ext cx="11546585" cy="5426893"/>
          </a:xfrm>
          <a:prstGeom prst="rect">
            <a:avLst/>
          </a:prstGeom>
        </p:spPr>
      </p:pic>
      <p:sp>
        <p:nvSpPr>
          <p:cNvPr id="3" name="Slide Number Placeholder 2">
            <a:extLst>
              <a:ext uri="{FF2B5EF4-FFF2-40B4-BE49-F238E27FC236}">
                <a16:creationId xmlns:a16="http://schemas.microsoft.com/office/drawing/2014/main" id="{637E07C3-82C2-FF4F-95F8-32AB06947C8E}"/>
              </a:ext>
            </a:extLst>
          </p:cNvPr>
          <p:cNvSpPr>
            <a:spLocks noGrp="1"/>
          </p:cNvSpPr>
          <p:nvPr>
            <p:ph type="sldNum" sz="quarter" idx="12"/>
          </p:nvPr>
        </p:nvSpPr>
        <p:spPr/>
        <p:txBody>
          <a:bodyPr/>
          <a:lstStyle/>
          <a:p>
            <a:fld id="{23ED692C-C0E5-C743-B0FC-E11C0885EE4E}" type="slidenum">
              <a:rPr lang="en-US" smtClean="0"/>
              <a:t>112</a:t>
            </a:fld>
            <a:endParaRPr lang="en-US"/>
          </a:p>
        </p:txBody>
      </p:sp>
    </p:spTree>
    <p:extLst>
      <p:ext uri="{BB962C8B-B14F-4D97-AF65-F5344CB8AC3E}">
        <p14:creationId xmlns:p14="http://schemas.microsoft.com/office/powerpoint/2010/main" val="41790287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ABD9B1-64AB-EB4C-83BB-A2F24B8CA8E0}"/>
              </a:ext>
            </a:extLst>
          </p:cNvPr>
          <p:cNvSpPr>
            <a:spLocks noGrp="1"/>
          </p:cNvSpPr>
          <p:nvPr>
            <p:ph type="sldNum" sz="quarter" idx="12"/>
          </p:nvPr>
        </p:nvSpPr>
        <p:spPr/>
        <p:txBody>
          <a:bodyPr/>
          <a:lstStyle/>
          <a:p>
            <a:fld id="{EEBB84EA-720A-924D-995C-2965551D1999}" type="slidenum">
              <a:rPr lang="en-US" smtClean="0"/>
              <a:t>113</a:t>
            </a:fld>
            <a:endParaRPr lang="en-US"/>
          </a:p>
        </p:txBody>
      </p:sp>
      <p:pic>
        <p:nvPicPr>
          <p:cNvPr id="3" name="Picture 2">
            <a:extLst>
              <a:ext uri="{FF2B5EF4-FFF2-40B4-BE49-F238E27FC236}">
                <a16:creationId xmlns:a16="http://schemas.microsoft.com/office/drawing/2014/main" id="{66C9B6A1-A963-3C48-AC39-B4C8AB23E62F}"/>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7816041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8091AE-AA83-BD47-804A-566CB7775D46}"/>
              </a:ext>
            </a:extLst>
          </p:cNvPr>
          <p:cNvSpPr>
            <a:spLocks noGrp="1"/>
          </p:cNvSpPr>
          <p:nvPr>
            <p:ph type="sldNum" sz="quarter" idx="12"/>
          </p:nvPr>
        </p:nvSpPr>
        <p:spPr/>
        <p:txBody>
          <a:bodyPr/>
          <a:lstStyle/>
          <a:p>
            <a:fld id="{EEBB84EA-720A-924D-995C-2965551D1999}" type="slidenum">
              <a:rPr lang="en-US" smtClean="0"/>
              <a:t>114</a:t>
            </a:fld>
            <a:endParaRPr lang="en-US"/>
          </a:p>
        </p:txBody>
      </p:sp>
      <p:pic>
        <p:nvPicPr>
          <p:cNvPr id="3" name="Picture 2">
            <a:extLst>
              <a:ext uri="{FF2B5EF4-FFF2-40B4-BE49-F238E27FC236}">
                <a16:creationId xmlns:a16="http://schemas.microsoft.com/office/drawing/2014/main" id="{E2D7DEEB-7CA4-5E41-BB79-1AD2B0D6324E}"/>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1784200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5F7BF1-8159-F74C-8107-B5C0888D054B}"/>
              </a:ext>
            </a:extLst>
          </p:cNvPr>
          <p:cNvSpPr>
            <a:spLocks noGrp="1"/>
          </p:cNvSpPr>
          <p:nvPr>
            <p:ph type="sldNum" sz="quarter" idx="12"/>
          </p:nvPr>
        </p:nvSpPr>
        <p:spPr/>
        <p:txBody>
          <a:bodyPr/>
          <a:lstStyle/>
          <a:p>
            <a:fld id="{EEBB84EA-720A-924D-995C-2965551D1999}" type="slidenum">
              <a:rPr lang="en-US" smtClean="0"/>
              <a:t>115</a:t>
            </a:fld>
            <a:endParaRPr lang="en-US"/>
          </a:p>
        </p:txBody>
      </p:sp>
      <p:pic>
        <p:nvPicPr>
          <p:cNvPr id="3" name="Picture 2">
            <a:extLst>
              <a:ext uri="{FF2B5EF4-FFF2-40B4-BE49-F238E27FC236}">
                <a16:creationId xmlns:a16="http://schemas.microsoft.com/office/drawing/2014/main" id="{00943906-1161-054A-9E87-974E47015ADA}"/>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21180809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44D847-BC4D-AF43-AE97-43B427683ED5}"/>
              </a:ext>
            </a:extLst>
          </p:cNvPr>
          <p:cNvSpPr>
            <a:spLocks noGrp="1"/>
          </p:cNvSpPr>
          <p:nvPr>
            <p:ph type="sldNum" sz="quarter" idx="12"/>
          </p:nvPr>
        </p:nvSpPr>
        <p:spPr/>
        <p:txBody>
          <a:bodyPr/>
          <a:lstStyle/>
          <a:p>
            <a:fld id="{EEBB84EA-720A-924D-995C-2965551D1999}" type="slidenum">
              <a:rPr lang="en-US" smtClean="0"/>
              <a:t>116</a:t>
            </a:fld>
            <a:endParaRPr lang="en-US"/>
          </a:p>
        </p:txBody>
      </p:sp>
      <p:pic>
        <p:nvPicPr>
          <p:cNvPr id="4" name="Picture 3">
            <a:extLst>
              <a:ext uri="{FF2B5EF4-FFF2-40B4-BE49-F238E27FC236}">
                <a16:creationId xmlns:a16="http://schemas.microsoft.com/office/drawing/2014/main" id="{4237DEFF-F5C9-C94A-8524-4885BA211D4B}"/>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70222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386857-47F1-CC43-933B-BD31CF09EB1B}"/>
              </a:ext>
            </a:extLst>
          </p:cNvPr>
          <p:cNvSpPr>
            <a:spLocks noGrp="1"/>
          </p:cNvSpPr>
          <p:nvPr>
            <p:ph type="sldNum" sz="quarter" idx="12"/>
          </p:nvPr>
        </p:nvSpPr>
        <p:spPr/>
        <p:txBody>
          <a:bodyPr/>
          <a:lstStyle/>
          <a:p>
            <a:fld id="{EEBB84EA-720A-924D-995C-2965551D1999}" type="slidenum">
              <a:rPr lang="en-US" smtClean="0"/>
              <a:t>117</a:t>
            </a:fld>
            <a:endParaRPr lang="en-US"/>
          </a:p>
        </p:txBody>
      </p:sp>
      <p:pic>
        <p:nvPicPr>
          <p:cNvPr id="3" name="Picture 2">
            <a:extLst>
              <a:ext uri="{FF2B5EF4-FFF2-40B4-BE49-F238E27FC236}">
                <a16:creationId xmlns:a16="http://schemas.microsoft.com/office/drawing/2014/main" id="{BA154CFD-AEBC-1844-AFC9-925B7B597340}"/>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9433204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9159F5-5AD3-A342-A9F0-CFFDD45BADD6}"/>
              </a:ext>
            </a:extLst>
          </p:cNvPr>
          <p:cNvSpPr>
            <a:spLocks noGrp="1"/>
          </p:cNvSpPr>
          <p:nvPr>
            <p:ph type="title"/>
          </p:nvPr>
        </p:nvSpPr>
        <p:spPr/>
        <p:txBody>
          <a:bodyPr/>
          <a:lstStyle/>
          <a:p>
            <a:r>
              <a:rPr lang="en-US" dirty="0"/>
              <a:t>Subreddits I have moderated</a:t>
            </a:r>
          </a:p>
        </p:txBody>
      </p:sp>
      <p:sp>
        <p:nvSpPr>
          <p:cNvPr id="6" name="Content Placeholder 5">
            <a:extLst>
              <a:ext uri="{FF2B5EF4-FFF2-40B4-BE49-F238E27FC236}">
                <a16:creationId xmlns:a16="http://schemas.microsoft.com/office/drawing/2014/main" id="{620A25F6-5D33-7C42-B300-29561C0ED9F6}"/>
              </a:ext>
            </a:extLst>
          </p:cNvPr>
          <p:cNvSpPr>
            <a:spLocks noGrp="1"/>
          </p:cNvSpPr>
          <p:nvPr>
            <p:ph idx="4294967295"/>
          </p:nvPr>
        </p:nvSpPr>
        <p:spPr>
          <a:xfrm>
            <a:off x="838200" y="1825625"/>
            <a:ext cx="10515600" cy="4351338"/>
          </a:xfrm>
        </p:spPr>
        <p:txBody>
          <a:bodyPr/>
          <a:lstStyle/>
          <a:p>
            <a:r>
              <a:rPr lang="en-US" dirty="0"/>
              <a:t>Youtubers</a:t>
            </a:r>
          </a:p>
          <a:p>
            <a:r>
              <a:rPr lang="en-US" dirty="0" err="1"/>
              <a:t>Justiceserved</a:t>
            </a:r>
            <a:endParaRPr lang="en-US" dirty="0"/>
          </a:p>
          <a:p>
            <a:r>
              <a:rPr lang="en-US" dirty="0"/>
              <a:t>Bibliographies</a:t>
            </a:r>
          </a:p>
          <a:p>
            <a:r>
              <a:rPr lang="en-US"/>
              <a:t>Science</a:t>
            </a:r>
            <a:endParaRPr lang="en-US" dirty="0"/>
          </a:p>
          <a:p>
            <a:r>
              <a:rPr lang="en-US" dirty="0" err="1"/>
              <a:t>Onejob</a:t>
            </a:r>
            <a:endParaRPr lang="en-US" dirty="0"/>
          </a:p>
          <a:p>
            <a:endParaRPr lang="en-US" dirty="0"/>
          </a:p>
        </p:txBody>
      </p:sp>
      <p:sp>
        <p:nvSpPr>
          <p:cNvPr id="2" name="Slide Number Placeholder 1">
            <a:extLst>
              <a:ext uri="{FF2B5EF4-FFF2-40B4-BE49-F238E27FC236}">
                <a16:creationId xmlns:a16="http://schemas.microsoft.com/office/drawing/2014/main" id="{41B1247B-8192-D341-9481-1622E5FFF3C9}"/>
              </a:ext>
            </a:extLst>
          </p:cNvPr>
          <p:cNvSpPr>
            <a:spLocks noGrp="1"/>
          </p:cNvSpPr>
          <p:nvPr>
            <p:ph type="sldNum" sz="quarter" idx="12"/>
          </p:nvPr>
        </p:nvSpPr>
        <p:spPr/>
        <p:txBody>
          <a:bodyPr/>
          <a:lstStyle/>
          <a:p>
            <a:fld id="{EEBB84EA-720A-924D-995C-2965551D1999}" type="slidenum">
              <a:rPr lang="en-US" smtClean="0"/>
              <a:t>118</a:t>
            </a:fld>
            <a:endParaRPr lang="en-US"/>
          </a:p>
        </p:txBody>
      </p:sp>
    </p:spTree>
    <p:extLst>
      <p:ext uri="{BB962C8B-B14F-4D97-AF65-F5344CB8AC3E}">
        <p14:creationId xmlns:p14="http://schemas.microsoft.com/office/powerpoint/2010/main" val="3386871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4622-CF94-BE42-87E6-21EA48605332}"/>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5000" kern="1200" dirty="0">
                <a:solidFill>
                  <a:srgbClr val="FFFFFF"/>
                </a:solidFill>
                <a:ea typeface="+mj-ea"/>
                <a:cs typeface="+mj-cs"/>
              </a:rPr>
              <a:t>Regression Results – Future Submissions</a:t>
            </a:r>
          </a:p>
        </p:txBody>
      </p:sp>
      <p:pic>
        <p:nvPicPr>
          <p:cNvPr id="6" name="Content Placeholder 5" descr="A screenshot of a cell phone&#10;&#10;Description automatically generated">
            <a:extLst>
              <a:ext uri="{FF2B5EF4-FFF2-40B4-BE49-F238E27FC236}">
                <a16:creationId xmlns:a16="http://schemas.microsoft.com/office/drawing/2014/main" id="{34F0EB3D-F764-0041-B688-29CCC4C230F5}"/>
              </a:ext>
            </a:extLst>
          </p:cNvPr>
          <p:cNvPicPr>
            <a:picLocks noGrp="1" noChangeAspect="1"/>
          </p:cNvPicPr>
          <p:nvPr>
            <p:ph idx="4294967295"/>
          </p:nvPr>
        </p:nvPicPr>
        <p:blipFill>
          <a:blip r:embed="rId2"/>
          <a:stretch>
            <a:fillRect/>
          </a:stretch>
        </p:blipFill>
        <p:spPr>
          <a:xfrm>
            <a:off x="311926" y="466578"/>
            <a:ext cx="11568147" cy="5610549"/>
          </a:xfrm>
          <a:prstGeom prst="rect">
            <a:avLst/>
          </a:prstGeom>
        </p:spPr>
      </p:pic>
      <p:sp>
        <p:nvSpPr>
          <p:cNvPr id="4" name="Slide Number Placeholder 3">
            <a:extLst>
              <a:ext uri="{FF2B5EF4-FFF2-40B4-BE49-F238E27FC236}">
                <a16:creationId xmlns:a16="http://schemas.microsoft.com/office/drawing/2014/main" id="{B5F98A3C-3B9F-D541-837E-078ADFCE4BAC}"/>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3ED692C-C0E5-C743-B0FC-E11C0885EE4E}" type="slidenum">
              <a:rPr lang="en-US">
                <a:solidFill>
                  <a:srgbClr val="898989"/>
                </a:solidFill>
              </a:rPr>
              <a:pPr>
                <a:spcAft>
                  <a:spcPts val="600"/>
                </a:spcAft>
              </a:pPr>
              <a:t>119</a:t>
            </a:fld>
            <a:endParaRPr lang="en-US">
              <a:solidFill>
                <a:srgbClr val="898989"/>
              </a:solidFill>
            </a:endParaRPr>
          </a:p>
        </p:txBody>
      </p:sp>
    </p:spTree>
    <p:extLst>
      <p:ext uri="{BB962C8B-B14F-4D97-AF65-F5344CB8AC3E}">
        <p14:creationId xmlns:p14="http://schemas.microsoft.com/office/powerpoint/2010/main" val="295429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30E68F-4417-6F47-BFB1-EF5C86DF1942}"/>
              </a:ext>
            </a:extLst>
          </p:cNvPr>
          <p:cNvSpPr/>
          <p:nvPr/>
        </p:nvSpPr>
        <p:spPr>
          <a:xfrm>
            <a:off x="765343" y="2362200"/>
            <a:ext cx="3346114" cy="1754326"/>
          </a:xfrm>
          <a:prstGeom prst="rect">
            <a:avLst/>
          </a:prstGeom>
        </p:spPr>
        <p:txBody>
          <a:bodyPr wrap="square">
            <a:spAutoFit/>
          </a:bodyPr>
          <a:lstStyle/>
          <a:p>
            <a:r>
              <a:rPr lang="en-US" sz="3600" b="1" dirty="0">
                <a:solidFill>
                  <a:schemeClr val="tx2"/>
                </a:solidFill>
                <a:latin typeface="Avenir Next" panose="020B0503020202020204" pitchFamily="34" charset="0"/>
              </a:rPr>
              <a:t>It helps users find relevant information</a:t>
            </a:r>
            <a:endParaRPr lang="en-US" sz="1200" b="1" dirty="0">
              <a:solidFill>
                <a:schemeClr val="tx2"/>
              </a:solidFill>
              <a:latin typeface="Avenir Next" panose="020B0503020202020204" pitchFamily="34" charset="0"/>
            </a:endParaRPr>
          </a:p>
        </p:txBody>
      </p:sp>
      <p:pic>
        <p:nvPicPr>
          <p:cNvPr id="4" name="Picture 3">
            <a:extLst>
              <a:ext uri="{FF2B5EF4-FFF2-40B4-BE49-F238E27FC236}">
                <a16:creationId xmlns:a16="http://schemas.microsoft.com/office/drawing/2014/main" id="{EF8E0FC0-D3A4-E446-966F-036E5DD103D6}"/>
              </a:ext>
            </a:extLst>
          </p:cNvPr>
          <p:cNvPicPr>
            <a:picLocks noChangeAspect="1"/>
          </p:cNvPicPr>
          <p:nvPr/>
        </p:nvPicPr>
        <p:blipFill rotWithShape="1">
          <a:blip r:embed="rId4"/>
          <a:srcRect l="3198"/>
          <a:stretch/>
        </p:blipFill>
        <p:spPr>
          <a:xfrm>
            <a:off x="4648200" y="1447800"/>
            <a:ext cx="6544210" cy="4270248"/>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7A38CDEF-E84C-704D-9E43-E9788C2C4F63}"/>
              </a:ext>
            </a:extLst>
          </p:cNvPr>
          <p:cNvSpPr/>
          <p:nvPr/>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Tree>
    <p:custDataLst>
      <p:tags r:id="rId1"/>
    </p:custDataLst>
    <p:extLst>
      <p:ext uri="{BB962C8B-B14F-4D97-AF65-F5344CB8AC3E}">
        <p14:creationId xmlns:p14="http://schemas.microsoft.com/office/powerpoint/2010/main" val="3380267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D7F248-C63A-F146-B2DD-F17864C98DCD}"/>
              </a:ext>
            </a:extLst>
          </p:cNvPr>
          <p:cNvSpPr>
            <a:spLocks noGrp="1"/>
          </p:cNvSpPr>
          <p:nvPr>
            <p:ph type="title"/>
          </p:nvPr>
        </p:nvSpPr>
        <p:spPr/>
        <p:txBody>
          <a:bodyPr/>
          <a:lstStyle/>
          <a:p>
            <a:r>
              <a:rPr lang="en-US" dirty="0"/>
              <a:t>Reporting the results</a:t>
            </a:r>
          </a:p>
        </p:txBody>
      </p:sp>
      <p:sp>
        <p:nvSpPr>
          <p:cNvPr id="6" name="Content Placeholder 5">
            <a:extLst>
              <a:ext uri="{FF2B5EF4-FFF2-40B4-BE49-F238E27FC236}">
                <a16:creationId xmlns:a16="http://schemas.microsoft.com/office/drawing/2014/main" id="{D9F09E8C-43A8-C345-AC3A-1B929830D9F9}"/>
              </a:ext>
            </a:extLst>
          </p:cNvPr>
          <p:cNvSpPr>
            <a:spLocks noGrp="1"/>
          </p:cNvSpPr>
          <p:nvPr>
            <p:ph idx="4294967295"/>
          </p:nvPr>
        </p:nvSpPr>
        <p:spPr>
          <a:xfrm>
            <a:off x="838200" y="1825625"/>
            <a:ext cx="10515600" cy="4351338"/>
          </a:xfrm>
        </p:spPr>
        <p:txBody>
          <a:bodyPr anchor="ctr"/>
          <a:lstStyle/>
          <a:p>
            <a:r>
              <a:rPr lang="en-US" dirty="0"/>
              <a:t>Odds ratios percentage</a:t>
            </a:r>
          </a:p>
          <a:p>
            <a:pPr lvl="1"/>
            <a:r>
              <a:rPr lang="en-US" dirty="0"/>
              <a:t>Percentage change in the odds of DV when an IV is increased by one SD</a:t>
            </a:r>
          </a:p>
          <a:p>
            <a:pPr marL="0" indent="0">
              <a:buNone/>
            </a:pPr>
            <a:endParaRPr lang="en-US" dirty="0"/>
          </a:p>
        </p:txBody>
      </p:sp>
      <p:sp>
        <p:nvSpPr>
          <p:cNvPr id="4" name="Slide Number Placeholder 3">
            <a:extLst>
              <a:ext uri="{FF2B5EF4-FFF2-40B4-BE49-F238E27FC236}">
                <a16:creationId xmlns:a16="http://schemas.microsoft.com/office/drawing/2014/main" id="{117017EA-E78F-F74E-AA78-780919FB2AE3}"/>
              </a:ext>
            </a:extLst>
          </p:cNvPr>
          <p:cNvSpPr>
            <a:spLocks noGrp="1"/>
          </p:cNvSpPr>
          <p:nvPr>
            <p:ph type="sldNum" sz="quarter" idx="12"/>
          </p:nvPr>
        </p:nvSpPr>
        <p:spPr/>
        <p:txBody>
          <a:bodyPr/>
          <a:lstStyle/>
          <a:p>
            <a:fld id="{23ED692C-C0E5-C743-B0FC-E11C0885EE4E}" type="slidenum">
              <a:rPr lang="en-US" smtClean="0"/>
              <a:t>120</a:t>
            </a:fld>
            <a:endParaRPr lang="en-US"/>
          </a:p>
        </p:txBody>
      </p:sp>
    </p:spTree>
    <p:extLst>
      <p:ext uri="{BB962C8B-B14F-4D97-AF65-F5344CB8AC3E}">
        <p14:creationId xmlns:p14="http://schemas.microsoft.com/office/powerpoint/2010/main" val="653323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A005D7-6A4D-B542-A9D8-60BDA935E830}"/>
              </a:ext>
            </a:extLst>
          </p:cNvPr>
          <p:cNvPicPr>
            <a:picLocks noChangeAspect="1"/>
          </p:cNvPicPr>
          <p:nvPr/>
        </p:nvPicPr>
        <p:blipFill rotWithShape="1">
          <a:blip r:embed="rId4"/>
          <a:srcRect l="5452" t="42917" b="19623"/>
          <a:stretch/>
        </p:blipFill>
        <p:spPr>
          <a:xfrm>
            <a:off x="4876800" y="2439263"/>
            <a:ext cx="6394115" cy="160020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FF7342B4-358E-1646-AE65-0B9AE1F62D1E}"/>
              </a:ext>
            </a:extLst>
          </p:cNvPr>
          <p:cNvSpPr/>
          <p:nvPr/>
        </p:nvSpPr>
        <p:spPr>
          <a:xfrm>
            <a:off x="765343" y="2362200"/>
            <a:ext cx="3346114" cy="1754326"/>
          </a:xfrm>
          <a:prstGeom prst="rect">
            <a:avLst/>
          </a:prstGeom>
        </p:spPr>
        <p:txBody>
          <a:bodyPr wrap="square">
            <a:spAutoFit/>
          </a:bodyPr>
          <a:lstStyle/>
          <a:p>
            <a:r>
              <a:rPr lang="en-US" sz="3600" b="1" dirty="0">
                <a:solidFill>
                  <a:schemeClr val="tx2"/>
                </a:solidFill>
                <a:latin typeface="Avenir Next" panose="020B0503020202020204" pitchFamily="34" charset="0"/>
              </a:rPr>
              <a:t>It helps users find relevant information</a:t>
            </a:r>
            <a:endParaRPr lang="en-US" sz="1200" b="1" dirty="0">
              <a:solidFill>
                <a:schemeClr val="tx2"/>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9910712B-CB83-474D-9CEF-A34700A93E29}"/>
              </a:ext>
            </a:extLst>
          </p:cNvPr>
          <p:cNvSpPr/>
          <p:nvPr/>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Tree>
    <p:custDataLst>
      <p:tags r:id="rId1"/>
    </p:custDataLst>
    <p:extLst>
      <p:ext uri="{BB962C8B-B14F-4D97-AF65-F5344CB8AC3E}">
        <p14:creationId xmlns:p14="http://schemas.microsoft.com/office/powerpoint/2010/main" val="2059930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30E68F-4417-6F47-BFB1-EF5C86DF1942}"/>
              </a:ext>
            </a:extLst>
          </p:cNvPr>
          <p:cNvSpPr/>
          <p:nvPr/>
        </p:nvSpPr>
        <p:spPr>
          <a:xfrm>
            <a:off x="765343" y="2362200"/>
            <a:ext cx="3657600" cy="1754326"/>
          </a:xfrm>
          <a:prstGeom prst="rect">
            <a:avLst/>
          </a:prstGeom>
        </p:spPr>
        <p:txBody>
          <a:bodyPr wrap="square">
            <a:spAutoFit/>
          </a:bodyPr>
          <a:lstStyle/>
          <a:p>
            <a:r>
              <a:rPr lang="en-US" sz="3600" b="1" dirty="0">
                <a:solidFill>
                  <a:schemeClr val="tx2"/>
                </a:solidFill>
                <a:latin typeface="Avenir Next" panose="020B0503020202020204" pitchFamily="34" charset="0"/>
              </a:rPr>
              <a:t>It addresses key problems on the internet</a:t>
            </a:r>
            <a:endParaRPr lang="en-US" sz="1200" b="1" dirty="0">
              <a:solidFill>
                <a:schemeClr val="tx2"/>
              </a:solidFill>
              <a:latin typeface="Avenir Next" panose="020B0503020202020204" pitchFamily="34" charset="0"/>
            </a:endParaRPr>
          </a:p>
        </p:txBody>
      </p:sp>
      <p:pic>
        <p:nvPicPr>
          <p:cNvPr id="9" name="Content Placeholder 5" descr="A close up of a piece of paper&#10;&#10;Description automatically generated">
            <a:extLst>
              <a:ext uri="{FF2B5EF4-FFF2-40B4-BE49-F238E27FC236}">
                <a16:creationId xmlns:a16="http://schemas.microsoft.com/office/drawing/2014/main" id="{3C174345-9EE3-4042-A5B1-B73984FC5A0B}"/>
              </a:ext>
            </a:extLst>
          </p:cNvPr>
          <p:cNvPicPr>
            <a:picLocks noChangeAspect="1"/>
          </p:cNvPicPr>
          <p:nvPr/>
        </p:nvPicPr>
        <p:blipFill>
          <a:blip r:embed="rId4"/>
          <a:stretch>
            <a:fillRect/>
          </a:stretch>
        </p:blipFill>
        <p:spPr>
          <a:xfrm>
            <a:off x="4495800" y="1570955"/>
            <a:ext cx="7391400" cy="3716089"/>
          </a:xfrm>
          <a:prstGeom prst="rect">
            <a:avLst/>
          </a:prstGeom>
        </p:spPr>
      </p:pic>
      <p:sp>
        <p:nvSpPr>
          <p:cNvPr id="7" name="Rounded Rectangle 6">
            <a:extLst>
              <a:ext uri="{FF2B5EF4-FFF2-40B4-BE49-F238E27FC236}">
                <a16:creationId xmlns:a16="http://schemas.microsoft.com/office/drawing/2014/main" id="{A1125A72-3EB0-9340-8C41-B1D4AF16D138}"/>
              </a:ext>
            </a:extLst>
          </p:cNvPr>
          <p:cNvSpPr/>
          <p:nvPr/>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Tree>
    <p:custDataLst>
      <p:tags r:id="rId1"/>
    </p:custDataLst>
    <p:extLst>
      <p:ext uri="{BB962C8B-B14F-4D97-AF65-F5344CB8AC3E}">
        <p14:creationId xmlns:p14="http://schemas.microsoft.com/office/powerpoint/2010/main" val="3197486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5" descr="A picture containing drawing&#10;&#10;Description automatically generated">
            <a:extLst>
              <a:ext uri="{FF2B5EF4-FFF2-40B4-BE49-F238E27FC236}">
                <a16:creationId xmlns:a16="http://schemas.microsoft.com/office/drawing/2014/main" id="{BE3C00D7-0FEA-A447-9D80-B22E23164648}"/>
              </a:ext>
            </a:extLst>
          </p:cNvPr>
          <p:cNvPicPr>
            <a:picLocks noChangeAspect="1"/>
          </p:cNvPicPr>
          <p:nvPr/>
        </p:nvPicPr>
        <p:blipFill rotWithShape="1">
          <a:blip r:embed="rId4"/>
          <a:srcRect l="2667"/>
          <a:stretch/>
        </p:blipFill>
        <p:spPr>
          <a:xfrm>
            <a:off x="5103181" y="2019033"/>
            <a:ext cx="6178229" cy="3475254"/>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A45742A7-9B76-DF45-896A-1C483DECA604}"/>
              </a:ext>
            </a:extLst>
          </p:cNvPr>
          <p:cNvSpPr/>
          <p:nvPr/>
        </p:nvSpPr>
        <p:spPr>
          <a:xfrm>
            <a:off x="765343" y="2362200"/>
            <a:ext cx="3657600" cy="1200329"/>
          </a:xfrm>
          <a:prstGeom prst="rect">
            <a:avLst/>
          </a:prstGeom>
        </p:spPr>
        <p:txBody>
          <a:bodyPr wrap="square">
            <a:spAutoFit/>
          </a:bodyPr>
          <a:lstStyle/>
          <a:p>
            <a:r>
              <a:rPr lang="en-US" sz="3600" b="1" dirty="0">
                <a:solidFill>
                  <a:schemeClr val="tx2"/>
                </a:solidFill>
                <a:latin typeface="Avenir Next" panose="020B0503020202020204" pitchFamily="34" charset="0"/>
              </a:rPr>
              <a:t>It shapes who gets heard</a:t>
            </a:r>
            <a:endParaRPr lang="en-US" sz="1200" b="1" dirty="0">
              <a:solidFill>
                <a:schemeClr val="tx2"/>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41F385A4-E8E2-6744-AB28-6B5591ECB2D9}"/>
              </a:ext>
            </a:extLst>
          </p:cNvPr>
          <p:cNvSpPr/>
          <p:nvPr/>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Tree>
    <p:custDataLst>
      <p:tags r:id="rId1"/>
    </p:custDataLst>
    <p:extLst>
      <p:ext uri="{BB962C8B-B14F-4D97-AF65-F5344CB8AC3E}">
        <p14:creationId xmlns:p14="http://schemas.microsoft.com/office/powerpoint/2010/main" val="889169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DD278B6-4516-BD4E-88EA-43DAAB1F0DEB}"/>
              </a:ext>
            </a:extLst>
          </p:cNvPr>
          <p:cNvSpPr/>
          <p:nvPr/>
        </p:nvSpPr>
        <p:spPr>
          <a:xfrm>
            <a:off x="417272" y="725269"/>
            <a:ext cx="7050328" cy="646331"/>
          </a:xfrm>
          <a:prstGeom prst="rect">
            <a:avLst/>
          </a:prstGeom>
        </p:spPr>
        <p:txBody>
          <a:bodyPr wrap="none">
            <a:spAutoFit/>
          </a:bodyPr>
          <a:lstStyle/>
          <a:p>
            <a:r>
              <a:rPr lang="en-US" sz="3600" b="1" dirty="0">
                <a:solidFill>
                  <a:schemeClr val="tx2"/>
                </a:solidFill>
                <a:latin typeface="Avenir Next" panose="020B0503020202020204" pitchFamily="34" charset="0"/>
              </a:rPr>
              <a:t>Content Moderation is broken</a:t>
            </a:r>
            <a:endParaRPr lang="en-US" sz="1200" b="1" dirty="0">
              <a:solidFill>
                <a:schemeClr val="tx2"/>
              </a:solidFill>
              <a:latin typeface="Avenir Next" panose="020B0503020202020204" pitchFamily="34" charset="0"/>
            </a:endParaRPr>
          </a:p>
        </p:txBody>
      </p:sp>
      <p:sp>
        <p:nvSpPr>
          <p:cNvPr id="17" name="Rounded Rectangle 16">
            <a:extLst>
              <a:ext uri="{FF2B5EF4-FFF2-40B4-BE49-F238E27FC236}">
                <a16:creationId xmlns:a16="http://schemas.microsoft.com/office/drawing/2014/main" id="{C2B26DF6-CE6C-8D45-BF53-5CCEBF3CE43F}"/>
              </a:ext>
            </a:extLst>
          </p:cNvPr>
          <p:cNvSpPr/>
          <p:nvPr/>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2" name="TextBox 1">
            <a:extLst>
              <a:ext uri="{FF2B5EF4-FFF2-40B4-BE49-F238E27FC236}">
                <a16:creationId xmlns:a16="http://schemas.microsoft.com/office/drawing/2014/main" id="{EA531C94-7B13-A74E-B958-47F142EDC629}"/>
              </a:ext>
            </a:extLst>
          </p:cNvPr>
          <p:cNvSpPr txBox="1"/>
          <p:nvPr/>
        </p:nvSpPr>
        <p:spPr>
          <a:xfrm>
            <a:off x="838200" y="1639669"/>
            <a:ext cx="3962400" cy="523220"/>
          </a:xfrm>
          <a:prstGeom prst="rect">
            <a:avLst/>
          </a:prstGeom>
          <a:noFill/>
        </p:spPr>
        <p:txBody>
          <a:bodyPr wrap="square" rtlCol="0">
            <a:spAutoFit/>
          </a:bodyPr>
          <a:lstStyle/>
          <a:p>
            <a:pPr algn="ctr"/>
            <a:r>
              <a:rPr lang="en-US" sz="2800" b="1" dirty="0">
                <a:latin typeface="Avenir Next" panose="020B0503020202020204" pitchFamily="34" charset="0"/>
              </a:rPr>
              <a:t>Lack of Transparency</a:t>
            </a:r>
          </a:p>
        </p:txBody>
      </p:sp>
      <p:sp>
        <p:nvSpPr>
          <p:cNvPr id="18" name="TextBox 17">
            <a:extLst>
              <a:ext uri="{FF2B5EF4-FFF2-40B4-BE49-F238E27FC236}">
                <a16:creationId xmlns:a16="http://schemas.microsoft.com/office/drawing/2014/main" id="{0E09AA8D-0BA9-C240-895E-57A8937D5209}"/>
              </a:ext>
            </a:extLst>
          </p:cNvPr>
          <p:cNvSpPr txBox="1"/>
          <p:nvPr/>
        </p:nvSpPr>
        <p:spPr>
          <a:xfrm>
            <a:off x="7391400" y="1639669"/>
            <a:ext cx="3962400" cy="523220"/>
          </a:xfrm>
          <a:prstGeom prst="rect">
            <a:avLst/>
          </a:prstGeom>
          <a:noFill/>
        </p:spPr>
        <p:txBody>
          <a:bodyPr wrap="square" rtlCol="0">
            <a:spAutoFit/>
          </a:bodyPr>
          <a:lstStyle/>
          <a:p>
            <a:pPr algn="ctr"/>
            <a:r>
              <a:rPr lang="en-US" sz="2800" b="1" dirty="0">
                <a:latin typeface="Avenir Next" panose="020B0503020202020204" pitchFamily="34" charset="0"/>
              </a:rPr>
              <a:t>Online Hate Groups</a:t>
            </a:r>
          </a:p>
        </p:txBody>
      </p:sp>
      <p:cxnSp>
        <p:nvCxnSpPr>
          <p:cNvPr id="6" name="Straight Connector 5">
            <a:extLst>
              <a:ext uri="{FF2B5EF4-FFF2-40B4-BE49-F238E27FC236}">
                <a16:creationId xmlns:a16="http://schemas.microsoft.com/office/drawing/2014/main" id="{67338311-98EB-4046-939A-F29B2276878D}"/>
              </a:ext>
            </a:extLst>
          </p:cNvPr>
          <p:cNvCxnSpPr/>
          <p:nvPr/>
        </p:nvCxnSpPr>
        <p:spPr>
          <a:xfrm>
            <a:off x="6096000" y="1639669"/>
            <a:ext cx="0" cy="4608731"/>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209A5C5-D41C-784F-B356-6D7B49FB04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4215" y="2556082"/>
            <a:ext cx="4599896" cy="1415651"/>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07BBB82C-D3B3-0841-AB3D-051F7D62024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09317" y="4495800"/>
            <a:ext cx="4344483" cy="1543756"/>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E9F4461E-D4F8-A343-BB9C-1B880BB9E1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9414" y="4756762"/>
            <a:ext cx="5351065" cy="1066799"/>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45058E14-53E9-8E43-8AD7-2770FEBD72D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276822" y="2430958"/>
            <a:ext cx="3646577" cy="1853261"/>
          </a:xfrm>
          <a:prstGeom prst="rect">
            <a:avLst/>
          </a:prstGeom>
          <a:ln>
            <a:noFill/>
          </a:ln>
          <a:effectLst>
            <a:outerShdw blurRad="292100" dist="139700" dir="2700000" algn="tl" rotWithShape="0">
              <a:srgbClr val="333333">
                <a:alpha val="65000"/>
              </a:srgbClr>
            </a:outerShdw>
          </a:effectLst>
        </p:spPr>
      </p:pic>
      <p:sp>
        <p:nvSpPr>
          <p:cNvPr id="25" name="Rectangle 24">
            <a:extLst>
              <a:ext uri="{FF2B5EF4-FFF2-40B4-BE49-F238E27FC236}">
                <a16:creationId xmlns:a16="http://schemas.microsoft.com/office/drawing/2014/main" id="{A73129FB-2052-5846-A52D-6773C70EC063}"/>
              </a:ext>
            </a:extLst>
          </p:cNvPr>
          <p:cNvSpPr/>
          <p:nvPr/>
        </p:nvSpPr>
        <p:spPr>
          <a:xfrm>
            <a:off x="0" y="3584473"/>
            <a:ext cx="12192000" cy="1066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ow can we design social technologies that facilitate beneficial disclosures of difficult human experiences, supportive interactions, and other positive outcomes?">
            <a:extLst>
              <a:ext uri="{FF2B5EF4-FFF2-40B4-BE49-F238E27FC236}">
                <a16:creationId xmlns:a16="http://schemas.microsoft.com/office/drawing/2014/main" id="{9717F189-A315-5243-AFDF-C87F379FCC61}"/>
              </a:ext>
            </a:extLst>
          </p:cNvPr>
          <p:cNvSpPr txBox="1"/>
          <p:nvPr/>
        </p:nvSpPr>
        <p:spPr>
          <a:xfrm>
            <a:off x="125993" y="3706425"/>
            <a:ext cx="11940013" cy="7605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1341" tIns="41341" rIns="41341" bIns="41341" anchor="ctr">
            <a:spAutoFit/>
          </a:bodyPr>
          <a:lstStyle/>
          <a:p>
            <a:pPr algn="ctr">
              <a:defRPr sz="3600" b="0">
                <a:solidFill>
                  <a:srgbClr val="FFFFFF"/>
                </a:solidFill>
                <a:latin typeface="Avenir Next"/>
                <a:ea typeface="Avenir Next"/>
                <a:cs typeface="Avenir Next"/>
                <a:sym typeface="Avenir Next"/>
              </a:defRPr>
            </a:pPr>
            <a:r>
              <a:rPr lang="en-US" sz="4400" dirty="0"/>
              <a:t>Urgent need to address these failures</a:t>
            </a:r>
            <a:endParaRPr sz="4400" dirty="0"/>
          </a:p>
        </p:txBody>
      </p:sp>
    </p:spTree>
    <p:custDataLst>
      <p:tags r:id="rId1"/>
    </p:custDataLst>
    <p:extLst>
      <p:ext uri="{BB962C8B-B14F-4D97-AF65-F5344CB8AC3E}">
        <p14:creationId xmlns:p14="http://schemas.microsoft.com/office/powerpoint/2010/main" val="26451368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9" presetClass="emph" presetSubtype="0" nodeType="withEffect">
                                  <p:stCondLst>
                                    <p:cond delay="0"/>
                                  </p:stCondLst>
                                  <p:endCondLst>
                                    <p:cond evt="onNext" delay="0">
                                      <p:tgtEl>
                                        <p:sldTgt/>
                                      </p:tgtEl>
                                    </p:cond>
                                  </p:endCondLst>
                                  <p:childTnLst>
                                    <p:set>
                                      <p:cBhvr>
                                        <p:cTn id="24" dur="indefinite"/>
                                        <p:tgtEl>
                                          <p:spTgt spid="20"/>
                                        </p:tgtEl>
                                        <p:attrNameLst>
                                          <p:attrName>style.opacity</p:attrName>
                                        </p:attrNameLst>
                                      </p:cBhvr>
                                      <p:to>
                                        <p:strVal val="0.5"/>
                                      </p:to>
                                    </p:set>
                                    <p:animEffect filter="image" prLst="opacity: 0.5">
                                      <p:cBhvr rctx="IE">
                                        <p:cTn id="25" dur="indefinite"/>
                                        <p:tgtEl>
                                          <p:spTgt spid="20"/>
                                        </p:tgtEl>
                                      </p:cBhvr>
                                    </p:animEffect>
                                  </p:childTnLst>
                                </p:cTn>
                              </p:par>
                              <p:par>
                                <p:cTn id="26" presetID="9" presetClass="emph" presetSubtype="0" nodeType="withEffect">
                                  <p:stCondLst>
                                    <p:cond delay="0"/>
                                  </p:stCondLst>
                                  <p:endCondLst>
                                    <p:cond evt="onNext" delay="0">
                                      <p:tgtEl>
                                        <p:sldTgt/>
                                      </p:tgtEl>
                                    </p:cond>
                                  </p:endCondLst>
                                  <p:childTnLst>
                                    <p:set>
                                      <p:cBhvr>
                                        <p:cTn id="27" dur="indefinite"/>
                                        <p:tgtEl>
                                          <p:spTgt spid="21"/>
                                        </p:tgtEl>
                                        <p:attrNameLst>
                                          <p:attrName>style.opacity</p:attrName>
                                        </p:attrNameLst>
                                      </p:cBhvr>
                                      <p:to>
                                        <p:strVal val="0.5"/>
                                      </p:to>
                                    </p:set>
                                    <p:animEffect filter="image" prLst="opacity: 0.5">
                                      <p:cBhvr rctx="IE">
                                        <p:cTn id="28" dur="indefinite"/>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9" presetClass="emph" presetSubtype="0" grpId="1" nodeType="withEffect">
                                  <p:stCondLst>
                                    <p:cond delay="0"/>
                                  </p:stCondLst>
                                  <p:endCondLst>
                                    <p:cond evt="onNext" delay="0">
                                      <p:tgtEl>
                                        <p:sldTgt/>
                                      </p:tgtEl>
                                    </p:cond>
                                  </p:endCondLst>
                                  <p:childTnLst>
                                    <p:set>
                                      <p:cBhvr>
                                        <p:cTn id="36" dur="indefinite"/>
                                        <p:tgtEl>
                                          <p:spTgt spid="2"/>
                                        </p:tgtEl>
                                        <p:attrNameLst>
                                          <p:attrName>style.opacity</p:attrName>
                                        </p:attrNameLst>
                                      </p:cBhvr>
                                      <p:to>
                                        <p:strVal val="0.5"/>
                                      </p:to>
                                    </p:set>
                                    <p:animEffect filter="image" prLst="opacity: 0.5">
                                      <p:cBhvr rctx="IE">
                                        <p:cTn id="37" dur="indefinite"/>
                                        <p:tgtEl>
                                          <p:spTgt spid="2"/>
                                        </p:tgtEl>
                                      </p:cBhvr>
                                    </p:animEffect>
                                  </p:childTnLst>
                                </p:cTn>
                              </p:par>
                              <p:par>
                                <p:cTn id="38" presetID="9" presetClass="emph" presetSubtype="0" nodeType="withEffect">
                                  <p:stCondLst>
                                    <p:cond delay="0"/>
                                  </p:stCondLst>
                                  <p:endCondLst>
                                    <p:cond evt="onNext" delay="0">
                                      <p:tgtEl>
                                        <p:sldTgt/>
                                      </p:tgtEl>
                                    </p:cond>
                                  </p:endCondLst>
                                  <p:childTnLst>
                                    <p:set>
                                      <p:cBhvr>
                                        <p:cTn id="39" dur="indefinite"/>
                                        <p:tgtEl>
                                          <p:spTgt spid="24"/>
                                        </p:tgtEl>
                                        <p:attrNameLst>
                                          <p:attrName>style.opacity</p:attrName>
                                        </p:attrNameLst>
                                      </p:cBhvr>
                                      <p:to>
                                        <p:strVal val="0.5"/>
                                      </p:to>
                                    </p:set>
                                    <p:animEffect filter="image" prLst="opacity: 0.5">
                                      <p:cBhvr rctx="IE">
                                        <p:cTn id="40" dur="indefinite"/>
                                        <p:tgtEl>
                                          <p:spTgt spid="24"/>
                                        </p:tgtEl>
                                      </p:cBhvr>
                                    </p:animEffect>
                                  </p:childTnLst>
                                </p:cTn>
                              </p:par>
                              <p:par>
                                <p:cTn id="41" presetID="9" presetClass="emph" presetSubtype="0" nodeType="withEffect">
                                  <p:stCondLst>
                                    <p:cond delay="0"/>
                                  </p:stCondLst>
                                  <p:endCondLst>
                                    <p:cond evt="onNext" delay="0">
                                      <p:tgtEl>
                                        <p:sldTgt/>
                                      </p:tgtEl>
                                    </p:cond>
                                  </p:endCondLst>
                                  <p:childTnLst>
                                    <p:set>
                                      <p:cBhvr>
                                        <p:cTn id="42" dur="indefinite"/>
                                        <p:tgtEl>
                                          <p:spTgt spid="22"/>
                                        </p:tgtEl>
                                        <p:attrNameLst>
                                          <p:attrName>style.opacity</p:attrName>
                                        </p:attrNameLst>
                                      </p:cBhvr>
                                      <p:to>
                                        <p:strVal val="0.5"/>
                                      </p:to>
                                    </p:set>
                                    <p:animEffect filter="image" prLst="opacity: 0.5">
                                      <p:cBhvr rctx="IE">
                                        <p:cTn id="43" dur="indefinite"/>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0-#ppt_w/2"/>
                                          </p:val>
                                        </p:tav>
                                        <p:tav tm="100000">
                                          <p:val>
                                            <p:strVal val="#ppt_x"/>
                                          </p:val>
                                        </p:tav>
                                      </p:tavLst>
                                    </p:anim>
                                    <p:anim calcmode="lin" valueType="num">
                                      <p:cBhvr additive="base">
                                        <p:cTn id="49" dur="500" fill="hold"/>
                                        <p:tgtEl>
                                          <p:spTgt spid="25"/>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0-#ppt_w/2"/>
                                          </p:val>
                                        </p:tav>
                                        <p:tav tm="100000">
                                          <p:val>
                                            <p:strVal val="#ppt_x"/>
                                          </p:val>
                                        </p:tav>
                                      </p:tavLst>
                                    </p:anim>
                                    <p:anim calcmode="lin" valueType="num">
                                      <p:cBhvr additive="base">
                                        <p:cTn id="5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8" grpId="0"/>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DD278B6-4516-BD4E-88EA-43DAAB1F0DEB}"/>
              </a:ext>
            </a:extLst>
          </p:cNvPr>
          <p:cNvSpPr/>
          <p:nvPr/>
        </p:nvSpPr>
        <p:spPr>
          <a:xfrm>
            <a:off x="353678" y="1222783"/>
            <a:ext cx="3181640" cy="646331"/>
          </a:xfrm>
          <a:prstGeom prst="rect">
            <a:avLst/>
          </a:prstGeom>
        </p:spPr>
        <p:txBody>
          <a:bodyPr wrap="none">
            <a:spAutoFit/>
          </a:bodyPr>
          <a:lstStyle/>
          <a:p>
            <a:r>
              <a:rPr lang="en-US" sz="3600" b="1" dirty="0">
                <a:solidFill>
                  <a:schemeClr val="tx2"/>
                </a:solidFill>
                <a:latin typeface="Avenir Next" panose="020B0503020202020204" pitchFamily="34" charset="0"/>
              </a:rPr>
              <a:t>My Approach</a:t>
            </a:r>
            <a:endParaRPr lang="en-US" sz="1200" b="1" dirty="0">
              <a:solidFill>
                <a:schemeClr val="tx2"/>
              </a:solidFill>
              <a:latin typeface="Avenir Next" panose="020B0503020202020204" pitchFamily="34" charset="0"/>
            </a:endParaRPr>
          </a:p>
        </p:txBody>
      </p:sp>
      <p:sp>
        <p:nvSpPr>
          <p:cNvPr id="16" name="TextBox 15">
            <a:extLst>
              <a:ext uri="{FF2B5EF4-FFF2-40B4-BE49-F238E27FC236}">
                <a16:creationId xmlns:a16="http://schemas.microsoft.com/office/drawing/2014/main" id="{E1F04B87-C830-E049-8BBB-9C2AC809C0BA}"/>
              </a:ext>
            </a:extLst>
          </p:cNvPr>
          <p:cNvSpPr txBox="1"/>
          <p:nvPr/>
        </p:nvSpPr>
        <p:spPr>
          <a:xfrm>
            <a:off x="609600" y="2156293"/>
            <a:ext cx="10972800" cy="3046988"/>
          </a:xfrm>
          <a:prstGeom prst="rect">
            <a:avLst/>
          </a:prstGeom>
          <a:noFill/>
        </p:spPr>
        <p:txBody>
          <a:bodyPr wrap="square" rtlCol="0">
            <a:spAutoFit/>
          </a:bodyPr>
          <a:lstStyle/>
          <a:p>
            <a:r>
              <a:rPr lang="en-US" sz="2400" b="1" dirty="0">
                <a:solidFill>
                  <a:schemeClr val="accent6"/>
                </a:solidFill>
                <a:latin typeface="Avenir Next" panose="020B0503020202020204" pitchFamily="34" charset="0"/>
              </a:rPr>
              <a:t>Understand moderation needs, perspectives and practices of end-users</a:t>
            </a:r>
          </a:p>
          <a:p>
            <a:pPr marL="800100" lvl="1" indent="-342900">
              <a:buFont typeface="Arial" panose="020B0604020202020204" pitchFamily="34" charset="0"/>
              <a:buChar char="•"/>
            </a:pPr>
            <a:r>
              <a:rPr lang="en-US" sz="2400" dirty="0">
                <a:solidFill>
                  <a:schemeClr val="accent6"/>
                </a:solidFill>
                <a:latin typeface="Avenir Next" panose="020B0503020202020204" pitchFamily="34" charset="0"/>
              </a:rPr>
              <a:t>Participant observation, surveys, interviews, network analyses</a:t>
            </a:r>
          </a:p>
          <a:p>
            <a:pPr marL="800100" lvl="1" indent="-342900">
              <a:buFont typeface="Arial" panose="020B0604020202020204" pitchFamily="34" charset="0"/>
              <a:buChar char="•"/>
            </a:pPr>
            <a:r>
              <a:rPr lang="en-US" sz="2400" dirty="0">
                <a:solidFill>
                  <a:schemeClr val="accent6"/>
                </a:solidFill>
                <a:latin typeface="Avenir Next" panose="020B0503020202020204" pitchFamily="34" charset="0"/>
              </a:rPr>
              <a:t>Building, deploying and testing experimental systems</a:t>
            </a:r>
          </a:p>
          <a:p>
            <a:pPr lvl="1">
              <a:buFont typeface="Wingdings" pitchFamily="2" charset="2"/>
              <a:buChar char="§"/>
            </a:pPr>
            <a:endParaRPr lang="en-US" sz="2400" dirty="0">
              <a:solidFill>
                <a:schemeClr val="accent6"/>
              </a:solidFill>
              <a:latin typeface="Avenir Next" panose="020B0503020202020204" pitchFamily="34" charset="0"/>
            </a:endParaRPr>
          </a:p>
          <a:p>
            <a:r>
              <a:rPr lang="en-US" sz="2400" b="1" dirty="0">
                <a:solidFill>
                  <a:schemeClr val="accent6"/>
                </a:solidFill>
                <a:latin typeface="Avenir Next" panose="020B0503020202020204" pitchFamily="34" charset="0"/>
              </a:rPr>
              <a:t>Study how users behave in response to content moderation</a:t>
            </a:r>
          </a:p>
          <a:p>
            <a:pPr marL="800100" lvl="1" indent="-342900">
              <a:buFont typeface="Arial" panose="020B0604020202020204" pitchFamily="34" charset="0"/>
              <a:buChar char="•"/>
            </a:pPr>
            <a:r>
              <a:rPr lang="en-US" sz="2400" dirty="0">
                <a:solidFill>
                  <a:schemeClr val="accent6"/>
                </a:solidFill>
                <a:latin typeface="Avenir Next" panose="020B0503020202020204" pitchFamily="34" charset="0"/>
              </a:rPr>
              <a:t>Systematic log analyses of platform data</a:t>
            </a:r>
          </a:p>
          <a:p>
            <a:pPr marL="800100" lvl="1" indent="-342900">
              <a:buFont typeface="Arial" panose="020B0604020202020204" pitchFamily="34" charset="0"/>
              <a:buChar char="•"/>
            </a:pPr>
            <a:r>
              <a:rPr lang="en-US" sz="2400" dirty="0">
                <a:solidFill>
                  <a:schemeClr val="accent6"/>
                </a:solidFill>
                <a:latin typeface="Avenir Next" panose="020B0503020202020204" pitchFamily="34" charset="0"/>
              </a:rPr>
              <a:t>Topic modeling, machine learning, regression analyses, causal experiments</a:t>
            </a:r>
          </a:p>
        </p:txBody>
      </p:sp>
      <p:sp>
        <p:nvSpPr>
          <p:cNvPr id="7" name="Rounded Rectangle 6">
            <a:extLst>
              <a:ext uri="{FF2B5EF4-FFF2-40B4-BE49-F238E27FC236}">
                <a16:creationId xmlns:a16="http://schemas.microsoft.com/office/drawing/2014/main" id="{F9BEC9BD-8DC0-C94E-9D39-B4A90141C6B1}"/>
              </a:ext>
            </a:extLst>
          </p:cNvPr>
          <p:cNvSpPr/>
          <p:nvPr/>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Tree>
    <p:custDataLst>
      <p:tags r:id="rId1"/>
    </p:custDataLst>
    <p:extLst>
      <p:ext uri="{BB962C8B-B14F-4D97-AF65-F5344CB8AC3E}">
        <p14:creationId xmlns:p14="http://schemas.microsoft.com/office/powerpoint/2010/main" val="558007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02DF88-26A5-184C-837A-55B51D8868C5}"/>
              </a:ext>
            </a:extLst>
          </p:cNvPr>
          <p:cNvGrpSpPr/>
          <p:nvPr/>
        </p:nvGrpSpPr>
        <p:grpSpPr>
          <a:xfrm>
            <a:off x="2136363" y="2153491"/>
            <a:ext cx="3477573" cy="4018709"/>
            <a:chOff x="2136363" y="2153491"/>
            <a:chExt cx="3477573" cy="4018709"/>
          </a:xfrm>
        </p:grpSpPr>
        <p:sp>
          <p:nvSpPr>
            <p:cNvPr id="16" name="AutoShape 9">
              <a:extLst>
                <a:ext uri="{FF2B5EF4-FFF2-40B4-BE49-F238E27FC236}">
                  <a16:creationId xmlns:a16="http://schemas.microsoft.com/office/drawing/2014/main" id="{210F0852-1FF5-DB46-9B32-5164E30950FA}"/>
                </a:ext>
              </a:extLst>
            </p:cNvPr>
            <p:cNvSpPr/>
            <p:nvPr/>
          </p:nvSpPr>
          <p:spPr>
            <a:xfrm>
              <a:off x="2136364" y="2153491"/>
              <a:ext cx="3477572" cy="4018709"/>
            </a:xfrm>
            <a:prstGeom prst="rect">
              <a:avLst/>
            </a:prstGeom>
            <a:solidFill>
              <a:srgbClr val="191919">
                <a:alpha val="3529"/>
              </a:srgbClr>
            </a:solidFill>
          </p:spPr>
        </p:sp>
        <p:sp>
          <p:nvSpPr>
            <p:cNvPr id="18" name="AutoShape 14">
              <a:extLst>
                <a:ext uri="{FF2B5EF4-FFF2-40B4-BE49-F238E27FC236}">
                  <a16:creationId xmlns:a16="http://schemas.microsoft.com/office/drawing/2014/main" id="{94849B4D-079F-DB43-A592-A472C8C22BB2}"/>
                </a:ext>
              </a:extLst>
            </p:cNvPr>
            <p:cNvSpPr/>
            <p:nvPr/>
          </p:nvSpPr>
          <p:spPr>
            <a:xfrm>
              <a:off x="2136363" y="2153491"/>
              <a:ext cx="3477572" cy="837359"/>
            </a:xfrm>
            <a:prstGeom prst="rect">
              <a:avLst/>
            </a:prstGeom>
            <a:solidFill>
              <a:schemeClr val="accent3"/>
            </a:solidFill>
          </p:spPr>
          <p:txBody>
            <a:bodyPr/>
            <a:lstStyle/>
            <a:p>
              <a:endParaRPr lang="en-US" dirty="0"/>
            </a:p>
          </p:txBody>
        </p:sp>
        <p:sp>
          <p:nvSpPr>
            <p:cNvPr id="23" name="TextBox 31">
              <a:extLst>
                <a:ext uri="{FF2B5EF4-FFF2-40B4-BE49-F238E27FC236}">
                  <a16:creationId xmlns:a16="http://schemas.microsoft.com/office/drawing/2014/main" id="{60425BB9-3C5A-0840-BA4A-556003249B53}"/>
                </a:ext>
              </a:extLst>
            </p:cNvPr>
            <p:cNvSpPr txBox="1"/>
            <p:nvPr/>
          </p:nvSpPr>
          <p:spPr>
            <a:xfrm>
              <a:off x="2321010" y="3204150"/>
              <a:ext cx="3108278" cy="2769989"/>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accent6"/>
                  </a:solidFill>
                  <a:latin typeface="Avenir Next" panose="020B0503020202020204" pitchFamily="34" charset="0"/>
                </a:rPr>
                <a:t>Transparency about content removals</a:t>
              </a:r>
            </a:p>
            <a:p>
              <a:pPr marL="342900" indent="-342900">
                <a:buFont typeface="Arial" panose="020B0604020202020204" pitchFamily="34" charset="0"/>
                <a:buChar char="•"/>
              </a:pPr>
              <a:r>
                <a:rPr lang="en-US" sz="2000" dirty="0">
                  <a:solidFill>
                    <a:schemeClr val="accent6"/>
                  </a:solidFill>
                  <a:latin typeface="Avenir Next" panose="020B0503020202020204" pitchFamily="34" charset="0"/>
                </a:rPr>
                <a:t>Current moderation systems are punitive</a:t>
              </a:r>
            </a:p>
            <a:p>
              <a:pPr marL="342900" indent="-342900">
                <a:buFont typeface="Arial" panose="020B0604020202020204" pitchFamily="34" charset="0"/>
                <a:buChar char="•"/>
              </a:pPr>
              <a:r>
                <a:rPr lang="en-US" sz="2000" dirty="0">
                  <a:solidFill>
                    <a:schemeClr val="accent6"/>
                  </a:solidFill>
                  <a:latin typeface="Avenir Next" panose="020B0503020202020204" pitchFamily="34" charset="0"/>
                </a:rPr>
                <a:t>Little effort in explaining what went wrong</a:t>
              </a:r>
            </a:p>
            <a:p>
              <a:pPr marL="342900" indent="-342900">
                <a:buFont typeface="Arial" panose="020B0604020202020204" pitchFamily="34" charset="0"/>
                <a:buChar char="•"/>
              </a:pPr>
              <a:r>
                <a:rPr lang="en-US" sz="2000" b="1" dirty="0">
                  <a:solidFill>
                    <a:schemeClr val="accent6"/>
                  </a:solidFill>
                  <a:latin typeface="Avenir Next" panose="020B0503020202020204" pitchFamily="34" charset="0"/>
                </a:rPr>
                <a:t>Should moderators provide transparency?</a:t>
              </a:r>
            </a:p>
          </p:txBody>
        </p:sp>
        <p:sp>
          <p:nvSpPr>
            <p:cNvPr id="24" name="TextBox 32">
              <a:extLst>
                <a:ext uri="{FF2B5EF4-FFF2-40B4-BE49-F238E27FC236}">
                  <a16:creationId xmlns:a16="http://schemas.microsoft.com/office/drawing/2014/main" id="{2928F3B4-A46F-3D4D-860C-D3467E6983DF}"/>
                </a:ext>
              </a:extLst>
            </p:cNvPr>
            <p:cNvSpPr txBox="1"/>
            <p:nvPr/>
          </p:nvSpPr>
          <p:spPr>
            <a:xfrm>
              <a:off x="2709835" y="2300442"/>
              <a:ext cx="2330628" cy="503984"/>
            </a:xfrm>
            <a:prstGeom prst="rect">
              <a:avLst/>
            </a:prstGeom>
          </p:spPr>
          <p:txBody>
            <a:bodyPr lIns="0" tIns="0" rIns="0" bIns="0" rtlCol="0" anchor="t">
              <a:spAutoFit/>
            </a:bodyPr>
            <a:lstStyle/>
            <a:p>
              <a:pPr algn="ctr">
                <a:lnSpc>
                  <a:spcPts val="4212"/>
                </a:lnSpc>
              </a:pPr>
              <a:r>
                <a:rPr lang="en-US" sz="2600" b="1" dirty="0">
                  <a:solidFill>
                    <a:schemeClr val="bg1"/>
                  </a:solidFill>
                  <a:latin typeface="Avenir Next" panose="020B0503020202020204" pitchFamily="34" charset="0"/>
                </a:rPr>
                <a:t>Transparency</a:t>
              </a:r>
            </a:p>
          </p:txBody>
        </p:sp>
      </p:grpSp>
      <p:sp>
        <p:nvSpPr>
          <p:cNvPr id="15" name="Rectangle 14"/>
          <p:cNvSpPr/>
          <p:nvPr/>
        </p:nvSpPr>
        <p:spPr>
          <a:xfrm>
            <a:off x="152400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3199BC-8382-434B-A6C2-15D7F3834EE2}"/>
              </a:ext>
            </a:extLst>
          </p:cNvPr>
          <p:cNvSpPr/>
          <p:nvPr/>
        </p:nvSpPr>
        <p:spPr>
          <a:xfrm>
            <a:off x="1989363" y="1222783"/>
            <a:ext cx="8213274" cy="646331"/>
          </a:xfrm>
          <a:prstGeom prst="rect">
            <a:avLst/>
          </a:prstGeom>
        </p:spPr>
        <p:txBody>
          <a:bodyPr wrap="none">
            <a:spAutoFit/>
          </a:bodyPr>
          <a:lstStyle/>
          <a:p>
            <a:pPr algn="ctr"/>
            <a:r>
              <a:rPr lang="en-US" sz="3600" b="1" dirty="0">
                <a:solidFill>
                  <a:schemeClr val="tx2"/>
                </a:solidFill>
                <a:latin typeface="Avenir Next" panose="020B0503020202020204" pitchFamily="34" charset="0"/>
              </a:rPr>
              <a:t>Two Aspects of Content Moderation</a:t>
            </a:r>
            <a:endParaRPr lang="en-US" sz="1200" b="1" dirty="0">
              <a:solidFill>
                <a:schemeClr val="tx2"/>
              </a:solidFill>
              <a:latin typeface="Avenir Next" panose="020B0503020202020204" pitchFamily="34" charset="0"/>
            </a:endParaRPr>
          </a:p>
        </p:txBody>
      </p:sp>
      <p:grpSp>
        <p:nvGrpSpPr>
          <p:cNvPr id="6" name="Group 5">
            <a:extLst>
              <a:ext uri="{FF2B5EF4-FFF2-40B4-BE49-F238E27FC236}">
                <a16:creationId xmlns:a16="http://schemas.microsoft.com/office/drawing/2014/main" id="{B10B7C72-4E98-B247-86EB-3BFAA0CB473E}"/>
              </a:ext>
            </a:extLst>
          </p:cNvPr>
          <p:cNvGrpSpPr/>
          <p:nvPr/>
        </p:nvGrpSpPr>
        <p:grpSpPr>
          <a:xfrm>
            <a:off x="6450358" y="2153491"/>
            <a:ext cx="3477572" cy="3999659"/>
            <a:chOff x="6450358" y="2153491"/>
            <a:chExt cx="3477572" cy="3999659"/>
          </a:xfrm>
        </p:grpSpPr>
        <p:sp>
          <p:nvSpPr>
            <p:cNvPr id="17" name="AutoShape 10">
              <a:extLst>
                <a:ext uri="{FF2B5EF4-FFF2-40B4-BE49-F238E27FC236}">
                  <a16:creationId xmlns:a16="http://schemas.microsoft.com/office/drawing/2014/main" id="{CA612E80-D81E-824E-9C05-8C3A52972061}"/>
                </a:ext>
              </a:extLst>
            </p:cNvPr>
            <p:cNvSpPr/>
            <p:nvPr/>
          </p:nvSpPr>
          <p:spPr>
            <a:xfrm>
              <a:off x="6450358" y="2153491"/>
              <a:ext cx="3477572" cy="3999659"/>
            </a:xfrm>
            <a:prstGeom prst="rect">
              <a:avLst/>
            </a:prstGeom>
            <a:solidFill>
              <a:srgbClr val="191919">
                <a:alpha val="3529"/>
              </a:srgbClr>
            </a:solidFill>
          </p:spPr>
        </p:sp>
        <p:sp>
          <p:nvSpPr>
            <p:cNvPr id="19" name="AutoShape 15">
              <a:extLst>
                <a:ext uri="{FF2B5EF4-FFF2-40B4-BE49-F238E27FC236}">
                  <a16:creationId xmlns:a16="http://schemas.microsoft.com/office/drawing/2014/main" id="{6F9E2A18-25FF-6949-BB6C-609134ACC396}"/>
                </a:ext>
              </a:extLst>
            </p:cNvPr>
            <p:cNvSpPr/>
            <p:nvPr/>
          </p:nvSpPr>
          <p:spPr>
            <a:xfrm>
              <a:off x="6450358" y="2153491"/>
              <a:ext cx="3477572" cy="818309"/>
            </a:xfrm>
            <a:prstGeom prst="rect">
              <a:avLst/>
            </a:prstGeom>
            <a:solidFill>
              <a:schemeClr val="accent5"/>
            </a:solidFill>
          </p:spPr>
          <p:txBody>
            <a:bodyPr/>
            <a:lstStyle/>
            <a:p>
              <a:endParaRPr lang="en-US" dirty="0"/>
            </a:p>
          </p:txBody>
        </p:sp>
        <p:sp>
          <p:nvSpPr>
            <p:cNvPr id="27" name="TextBox 35">
              <a:extLst>
                <a:ext uri="{FF2B5EF4-FFF2-40B4-BE49-F238E27FC236}">
                  <a16:creationId xmlns:a16="http://schemas.microsoft.com/office/drawing/2014/main" id="{43FAF638-7CE9-0747-BE1B-635367BB7A1B}"/>
                </a:ext>
              </a:extLst>
            </p:cNvPr>
            <p:cNvSpPr txBox="1"/>
            <p:nvPr/>
          </p:nvSpPr>
          <p:spPr>
            <a:xfrm>
              <a:off x="7023830" y="2300442"/>
              <a:ext cx="2330628" cy="503984"/>
            </a:xfrm>
            <a:prstGeom prst="rect">
              <a:avLst/>
            </a:prstGeom>
          </p:spPr>
          <p:txBody>
            <a:bodyPr lIns="0" tIns="0" rIns="0" bIns="0" rtlCol="0" anchor="t">
              <a:spAutoFit/>
            </a:bodyPr>
            <a:lstStyle/>
            <a:p>
              <a:pPr algn="ctr">
                <a:lnSpc>
                  <a:spcPts val="4212"/>
                </a:lnSpc>
              </a:pPr>
              <a:r>
                <a:rPr lang="en-US" sz="2600" b="1" dirty="0">
                  <a:solidFill>
                    <a:schemeClr val="bg1"/>
                  </a:solidFill>
                  <a:latin typeface="Avenir Next" panose="020B0503020202020204" pitchFamily="34" charset="0"/>
                </a:rPr>
                <a:t>Effectiveness</a:t>
              </a:r>
            </a:p>
          </p:txBody>
        </p:sp>
        <p:sp>
          <p:nvSpPr>
            <p:cNvPr id="30" name="TextBox 31">
              <a:extLst>
                <a:ext uri="{FF2B5EF4-FFF2-40B4-BE49-F238E27FC236}">
                  <a16:creationId xmlns:a16="http://schemas.microsoft.com/office/drawing/2014/main" id="{490CBFED-FE16-8942-BBCA-74607BFDF546}"/>
                </a:ext>
              </a:extLst>
            </p:cNvPr>
            <p:cNvSpPr txBox="1"/>
            <p:nvPr/>
          </p:nvSpPr>
          <p:spPr>
            <a:xfrm>
              <a:off x="6620302" y="3204150"/>
              <a:ext cx="3137683" cy="2769989"/>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accent6"/>
                  </a:solidFill>
                  <a:latin typeface="Avenir Next" panose="020B0503020202020204" pitchFamily="34" charset="0"/>
                </a:rPr>
                <a:t>Effectiveness in addressing the rise of online hate groups</a:t>
              </a:r>
            </a:p>
            <a:p>
              <a:pPr marL="342900" indent="-342900">
                <a:buFont typeface="Arial" panose="020B0604020202020204" pitchFamily="34" charset="0"/>
                <a:buChar char="•"/>
              </a:pPr>
              <a:r>
                <a:rPr lang="en-US" sz="2000" dirty="0">
                  <a:solidFill>
                    <a:schemeClr val="accent6"/>
                  </a:solidFill>
                  <a:latin typeface="Avenir Next" panose="020B0503020202020204" pitchFamily="34" charset="0"/>
                </a:rPr>
                <a:t>Platforms use a variety of approaches</a:t>
              </a:r>
            </a:p>
            <a:p>
              <a:pPr marL="342900" indent="-342900">
                <a:buFont typeface="Arial" panose="020B0604020202020204" pitchFamily="34" charset="0"/>
                <a:buChar char="•"/>
              </a:pPr>
              <a:r>
                <a:rPr lang="en-US" sz="2000" b="1" dirty="0">
                  <a:solidFill>
                    <a:schemeClr val="accent6"/>
                  </a:solidFill>
                  <a:latin typeface="Avenir Next" panose="020B0503020202020204" pitchFamily="34" charset="0"/>
                </a:rPr>
                <a:t>How can we evaluate the effectiveness of moderation approaches?</a:t>
              </a:r>
            </a:p>
          </p:txBody>
        </p:sp>
      </p:grpSp>
      <p:sp>
        <p:nvSpPr>
          <p:cNvPr id="21" name="Rounded Rectangle 20">
            <a:extLst>
              <a:ext uri="{FF2B5EF4-FFF2-40B4-BE49-F238E27FC236}">
                <a16:creationId xmlns:a16="http://schemas.microsoft.com/office/drawing/2014/main" id="{0F400051-F603-BD4C-A224-708C5FE0EEA4}"/>
              </a:ext>
            </a:extLst>
          </p:cNvPr>
          <p:cNvSpPr/>
          <p:nvPr/>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Tree>
    <p:custDataLst>
      <p:tags r:id="rId1"/>
    </p:custDataLst>
    <p:extLst>
      <p:ext uri="{BB962C8B-B14F-4D97-AF65-F5344CB8AC3E}">
        <p14:creationId xmlns:p14="http://schemas.microsoft.com/office/powerpoint/2010/main" val="382617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3199BC-8382-434B-A6C2-15D7F3834EE2}"/>
              </a:ext>
            </a:extLst>
          </p:cNvPr>
          <p:cNvSpPr/>
          <p:nvPr/>
        </p:nvSpPr>
        <p:spPr>
          <a:xfrm>
            <a:off x="4465586" y="1222783"/>
            <a:ext cx="3260829" cy="646331"/>
          </a:xfrm>
          <a:prstGeom prst="rect">
            <a:avLst/>
          </a:prstGeom>
        </p:spPr>
        <p:txBody>
          <a:bodyPr wrap="none">
            <a:spAutoFit/>
          </a:bodyPr>
          <a:lstStyle/>
          <a:p>
            <a:pPr algn="ctr"/>
            <a:r>
              <a:rPr lang="en-US" sz="3600" b="1" dirty="0">
                <a:solidFill>
                  <a:schemeClr val="tx2"/>
                </a:solidFill>
                <a:latin typeface="Avenir Next" panose="020B0503020202020204" pitchFamily="34" charset="0"/>
              </a:rPr>
              <a:t>Contributions</a:t>
            </a:r>
            <a:endParaRPr lang="en-US" sz="1200" b="1" dirty="0">
              <a:solidFill>
                <a:schemeClr val="tx2"/>
              </a:solidFill>
              <a:latin typeface="Avenir Next" panose="020B0503020202020204" pitchFamily="34" charset="0"/>
            </a:endParaRPr>
          </a:p>
        </p:txBody>
      </p:sp>
      <p:sp>
        <p:nvSpPr>
          <p:cNvPr id="30" name="TextBox 31">
            <a:extLst>
              <a:ext uri="{FF2B5EF4-FFF2-40B4-BE49-F238E27FC236}">
                <a16:creationId xmlns:a16="http://schemas.microsoft.com/office/drawing/2014/main" id="{490CBFED-FE16-8942-BBCA-74607BFDF546}"/>
              </a:ext>
            </a:extLst>
          </p:cNvPr>
          <p:cNvSpPr txBox="1"/>
          <p:nvPr/>
        </p:nvSpPr>
        <p:spPr>
          <a:xfrm>
            <a:off x="4272021" y="4477036"/>
            <a:ext cx="6708058" cy="615553"/>
          </a:xfrm>
          <a:prstGeom prst="rect">
            <a:avLst/>
          </a:prstGeom>
        </p:spPr>
        <p:txBody>
          <a:bodyPr wrap="square" lIns="0" tIns="0" rIns="0" bIns="0" rtlCol="0" anchor="t">
            <a:spAutoFit/>
          </a:bodyPr>
          <a:lstStyle/>
          <a:p>
            <a:pPr marL="0" marR="0" lvl="0" indent="0" algn="l" defTabSz="410765" rtl="0" eaLnBrk="1" fontAlgn="auto" latinLnBrk="0" hangingPunct="0">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000" b="0" i="0" u="none" strike="noStrike" kern="0" cap="none" spc="0" normalizeH="0" baseline="0" noProof="0" dirty="0">
                <a:ln>
                  <a:noFill/>
                </a:ln>
                <a:solidFill>
                  <a:schemeClr val="accent6"/>
                </a:solidFill>
                <a:effectLst/>
                <a:uLnTx/>
                <a:uFillTx/>
                <a:latin typeface="Avenir Next"/>
                <a:sym typeface="Avenir Next"/>
              </a:rPr>
              <a:t>Design </a:t>
            </a:r>
            <a:r>
              <a:rPr kumimoji="0" lang="en-US" sz="2000" b="0" i="0" u="none" strike="noStrike" kern="0" cap="none" spc="0" normalizeH="0" baseline="0" noProof="0">
                <a:ln>
                  <a:noFill/>
                </a:ln>
                <a:solidFill>
                  <a:schemeClr val="accent6"/>
                </a:solidFill>
                <a:effectLst/>
                <a:uLnTx/>
                <a:uFillTx/>
                <a:latin typeface="Avenir Next"/>
                <a:sym typeface="Avenir Next"/>
              </a:rPr>
              <a:t>friction can be an </a:t>
            </a:r>
            <a:r>
              <a:rPr kumimoji="0" lang="en-US" sz="2000" b="0" i="0" u="none" strike="noStrike" kern="0" cap="none" spc="0" normalizeH="0" baseline="0" noProof="0" dirty="0">
                <a:ln>
                  <a:noFill/>
                </a:ln>
                <a:solidFill>
                  <a:schemeClr val="accent6"/>
                </a:solidFill>
                <a:effectLst/>
                <a:uLnTx/>
                <a:uFillTx/>
                <a:latin typeface="Avenir Next"/>
                <a:sym typeface="Avenir Next"/>
              </a:rPr>
              <a:t>effective moderation strategy to limit the influence of toxic communities </a:t>
            </a:r>
          </a:p>
        </p:txBody>
      </p:sp>
      <p:grpSp>
        <p:nvGrpSpPr>
          <p:cNvPr id="44" name="Group 43">
            <a:extLst>
              <a:ext uri="{FF2B5EF4-FFF2-40B4-BE49-F238E27FC236}">
                <a16:creationId xmlns:a16="http://schemas.microsoft.com/office/drawing/2014/main" id="{778747B6-2F44-6246-B441-8D7AFFE35664}"/>
              </a:ext>
            </a:extLst>
          </p:cNvPr>
          <p:cNvGrpSpPr/>
          <p:nvPr/>
        </p:nvGrpSpPr>
        <p:grpSpPr>
          <a:xfrm>
            <a:off x="744619" y="3998102"/>
            <a:ext cx="389649" cy="1256537"/>
            <a:chOff x="742833" y="1642133"/>
            <a:chExt cx="389649" cy="1256537"/>
          </a:xfrm>
        </p:grpSpPr>
        <p:sp>
          <p:nvSpPr>
            <p:cNvPr id="45" name="Study 1">
              <a:extLst>
                <a:ext uri="{FF2B5EF4-FFF2-40B4-BE49-F238E27FC236}">
                  <a16:creationId xmlns:a16="http://schemas.microsoft.com/office/drawing/2014/main" id="{4D642228-CFC4-E047-A5F2-320400C87B5B}"/>
                </a:ext>
              </a:extLst>
            </p:cNvPr>
            <p:cNvSpPr txBox="1"/>
            <p:nvPr/>
          </p:nvSpPr>
          <p:spPr>
            <a:xfrm rot="16200000">
              <a:off x="556056" y="2353519"/>
              <a:ext cx="738986" cy="351315"/>
            </a:xfrm>
            <a:prstGeom prst="rect">
              <a:avLst/>
            </a:prstGeom>
            <a:noFill/>
            <a:ln w="317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chemeClr val="accent5"/>
                  </a:solidFill>
                  <a:effectLst/>
                  <a:uLnTx/>
                  <a:uFillTx/>
                  <a:latin typeface="Avenir Next"/>
                  <a:sym typeface="Avenir Next"/>
                </a:rPr>
                <a:t>Part</a:t>
              </a:r>
              <a:r>
                <a:rPr kumimoji="0" sz="1814" b="1" i="0" u="none" strike="noStrike" kern="0" cap="none" spc="0" normalizeH="0" baseline="0" noProof="0" dirty="0">
                  <a:ln>
                    <a:noFill/>
                  </a:ln>
                  <a:solidFill>
                    <a:schemeClr val="accent5"/>
                  </a:solidFill>
                  <a:effectLst/>
                  <a:uLnTx/>
                  <a:uFillTx/>
                  <a:latin typeface="Avenir Next"/>
                  <a:sym typeface="Avenir Next"/>
                </a:rPr>
                <a:t> </a:t>
              </a:r>
              <a:r>
                <a:rPr kumimoji="0" lang="en-US" sz="1814" b="1" i="0" u="none" strike="noStrike" kern="0" cap="none" spc="0" normalizeH="0" baseline="0" noProof="0" dirty="0">
                  <a:ln>
                    <a:noFill/>
                  </a:ln>
                  <a:solidFill>
                    <a:schemeClr val="accent5"/>
                  </a:solidFill>
                  <a:effectLst/>
                  <a:uLnTx/>
                  <a:uFillTx/>
                  <a:latin typeface="Avenir Next"/>
                  <a:sym typeface="Avenir Next"/>
                </a:rPr>
                <a:t>2</a:t>
              </a:r>
              <a:endParaRPr kumimoji="0" sz="1814" b="1" i="0" u="none" strike="noStrike" kern="0" cap="none" spc="0" normalizeH="0" baseline="0" noProof="0" dirty="0">
                <a:ln>
                  <a:noFill/>
                </a:ln>
                <a:solidFill>
                  <a:schemeClr val="accent5"/>
                </a:solidFill>
                <a:effectLst/>
                <a:uLnTx/>
                <a:uFillTx/>
                <a:latin typeface="Avenir Next"/>
                <a:sym typeface="Avenir Next"/>
              </a:endParaRPr>
            </a:p>
          </p:txBody>
        </p:sp>
        <p:sp>
          <p:nvSpPr>
            <p:cNvPr id="46" name="Rectangle">
              <a:extLst>
                <a:ext uri="{FF2B5EF4-FFF2-40B4-BE49-F238E27FC236}">
                  <a16:creationId xmlns:a16="http://schemas.microsoft.com/office/drawing/2014/main" id="{6E686A16-ADE0-3447-BFE8-53978DAD8980}"/>
                </a:ext>
              </a:extLst>
            </p:cNvPr>
            <p:cNvSpPr/>
            <p:nvPr/>
          </p:nvSpPr>
          <p:spPr>
            <a:xfrm>
              <a:off x="905166" y="1644705"/>
              <a:ext cx="59669" cy="514830"/>
            </a:xfrm>
            <a:prstGeom prst="rect">
              <a:avLst/>
            </a:prstGeom>
            <a:solidFill>
              <a:schemeClr val="accent5"/>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47" name="Rectangle">
              <a:extLst>
                <a:ext uri="{FF2B5EF4-FFF2-40B4-BE49-F238E27FC236}">
                  <a16:creationId xmlns:a16="http://schemas.microsoft.com/office/drawing/2014/main" id="{A708763F-2E9A-4A45-AF5F-D9BBDA62C802}"/>
                </a:ext>
              </a:extLst>
            </p:cNvPr>
            <p:cNvSpPr/>
            <p:nvPr/>
          </p:nvSpPr>
          <p:spPr>
            <a:xfrm rot="16200000">
              <a:off x="905167" y="1479799"/>
              <a:ext cx="64982" cy="389649"/>
            </a:xfrm>
            <a:prstGeom prst="rect">
              <a:avLst/>
            </a:prstGeom>
            <a:solidFill>
              <a:schemeClr val="accent5"/>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sp>
        <p:nvSpPr>
          <p:cNvPr id="32" name="TextBox 31">
            <a:extLst>
              <a:ext uri="{FF2B5EF4-FFF2-40B4-BE49-F238E27FC236}">
                <a16:creationId xmlns:a16="http://schemas.microsoft.com/office/drawing/2014/main" id="{9FE36E18-DC7C-9342-BBB5-826B1F6DDE0D}"/>
              </a:ext>
            </a:extLst>
          </p:cNvPr>
          <p:cNvSpPr txBox="1"/>
          <p:nvPr/>
        </p:nvSpPr>
        <p:spPr>
          <a:xfrm>
            <a:off x="7395483" y="2384586"/>
            <a:ext cx="3657600" cy="307777"/>
          </a:xfrm>
          <a:prstGeom prst="rect">
            <a:avLst/>
          </a:prstGeom>
        </p:spPr>
        <p:txBody>
          <a:bodyPr wrap="square" lIns="0" tIns="0" rIns="0" bIns="0" rtlCol="0" anchor="t">
            <a:spAutoFit/>
          </a:bodyPr>
          <a:lstStyle/>
          <a:p>
            <a:r>
              <a:rPr lang="en-US" sz="2000" dirty="0">
                <a:solidFill>
                  <a:schemeClr val="accent6"/>
                </a:solidFill>
                <a:latin typeface="Avenir Next" panose="020B0503020202020204" pitchFamily="34" charset="0"/>
              </a:rPr>
              <a:t>Improvement in User Attitudes</a:t>
            </a:r>
            <a:endParaRPr lang="en-US" sz="2000" b="1" dirty="0">
              <a:solidFill>
                <a:schemeClr val="accent6"/>
              </a:solidFill>
              <a:latin typeface="Avenir Next" panose="020B0503020202020204" pitchFamily="34" charset="0"/>
            </a:endParaRPr>
          </a:p>
        </p:txBody>
      </p:sp>
      <p:sp>
        <p:nvSpPr>
          <p:cNvPr id="34" name="TextBox 33">
            <a:extLst>
              <a:ext uri="{FF2B5EF4-FFF2-40B4-BE49-F238E27FC236}">
                <a16:creationId xmlns:a16="http://schemas.microsoft.com/office/drawing/2014/main" id="{E8616F44-6760-704B-B530-842A18B8E34D}"/>
              </a:ext>
            </a:extLst>
          </p:cNvPr>
          <p:cNvSpPr txBox="1"/>
          <p:nvPr/>
        </p:nvSpPr>
        <p:spPr>
          <a:xfrm>
            <a:off x="7395483" y="3113511"/>
            <a:ext cx="3657600" cy="307777"/>
          </a:xfrm>
          <a:prstGeom prst="rect">
            <a:avLst/>
          </a:prstGeom>
        </p:spPr>
        <p:txBody>
          <a:bodyPr wrap="square" lIns="0" tIns="0" rIns="0" bIns="0" rtlCol="0" anchor="t">
            <a:spAutoFit/>
          </a:bodyPr>
          <a:lstStyle/>
          <a:p>
            <a:r>
              <a:rPr lang="en-US" sz="2000" dirty="0">
                <a:solidFill>
                  <a:schemeClr val="accent6"/>
                </a:solidFill>
                <a:latin typeface="Avenir Next" panose="020B0503020202020204" pitchFamily="34" charset="0"/>
              </a:rPr>
              <a:t>Improvement in User Behaviors</a:t>
            </a:r>
            <a:endParaRPr lang="en-US" sz="2000" b="1" dirty="0">
              <a:solidFill>
                <a:schemeClr val="accent6"/>
              </a:solidFill>
              <a:latin typeface="Avenir Next" panose="020B0503020202020204" pitchFamily="34" charset="0"/>
            </a:endParaRPr>
          </a:p>
        </p:txBody>
      </p:sp>
      <p:pic>
        <p:nvPicPr>
          <p:cNvPr id="37" name="Graphic 36" descr="Arrow Right with solid fill">
            <a:extLst>
              <a:ext uri="{FF2B5EF4-FFF2-40B4-BE49-F238E27FC236}">
                <a16:creationId xmlns:a16="http://schemas.microsoft.com/office/drawing/2014/main" id="{C7D1B25E-0733-F240-827B-2518BEFA95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6965" y="2884912"/>
            <a:ext cx="764976" cy="764976"/>
          </a:xfrm>
          <a:prstGeom prst="rect">
            <a:avLst/>
          </a:prstGeom>
        </p:spPr>
      </p:pic>
      <p:grpSp>
        <p:nvGrpSpPr>
          <p:cNvPr id="57" name="Group 56">
            <a:extLst>
              <a:ext uri="{FF2B5EF4-FFF2-40B4-BE49-F238E27FC236}">
                <a16:creationId xmlns:a16="http://schemas.microsoft.com/office/drawing/2014/main" id="{9545F041-B872-E24F-9572-93E4159E3568}"/>
              </a:ext>
            </a:extLst>
          </p:cNvPr>
          <p:cNvGrpSpPr/>
          <p:nvPr/>
        </p:nvGrpSpPr>
        <p:grpSpPr>
          <a:xfrm>
            <a:off x="4010193" y="2222477"/>
            <a:ext cx="2620446" cy="646330"/>
            <a:chOff x="4010193" y="2222477"/>
            <a:chExt cx="2620446" cy="646330"/>
          </a:xfrm>
        </p:grpSpPr>
        <p:sp>
          <p:nvSpPr>
            <p:cNvPr id="23" name="TextBox 31">
              <a:extLst>
                <a:ext uri="{FF2B5EF4-FFF2-40B4-BE49-F238E27FC236}">
                  <a16:creationId xmlns:a16="http://schemas.microsoft.com/office/drawing/2014/main" id="{60425BB9-3C5A-0840-BA4A-556003249B53}"/>
                </a:ext>
              </a:extLst>
            </p:cNvPr>
            <p:cNvSpPr txBox="1"/>
            <p:nvPr/>
          </p:nvSpPr>
          <p:spPr>
            <a:xfrm>
              <a:off x="4648200" y="2389414"/>
              <a:ext cx="1982439" cy="307777"/>
            </a:xfrm>
            <a:prstGeom prst="rect">
              <a:avLst/>
            </a:prstGeom>
          </p:spPr>
          <p:txBody>
            <a:bodyPr wrap="square" lIns="0" tIns="0" rIns="0" bIns="0" rtlCol="0" anchor="t">
              <a:spAutoFit/>
            </a:bodyPr>
            <a:lstStyle/>
            <a:p>
              <a:r>
                <a:rPr lang="en-US" sz="2000" dirty="0">
                  <a:solidFill>
                    <a:schemeClr val="accent6"/>
                  </a:solidFill>
                  <a:latin typeface="Avenir Next" panose="020B0503020202020204" pitchFamily="34" charset="0"/>
                </a:rPr>
                <a:t>Transparency</a:t>
              </a:r>
              <a:endParaRPr lang="en-US" sz="2000" b="1" dirty="0">
                <a:solidFill>
                  <a:schemeClr val="accent6"/>
                </a:solidFill>
                <a:latin typeface="Avenir Next" panose="020B0503020202020204" pitchFamily="34" charset="0"/>
              </a:endParaRPr>
            </a:p>
          </p:txBody>
        </p:sp>
        <p:pic>
          <p:nvPicPr>
            <p:cNvPr id="38" name="Graphic 37" descr="Arrow Right with solid fill">
              <a:extLst>
                <a:ext uri="{FF2B5EF4-FFF2-40B4-BE49-F238E27FC236}">
                  <a16:creationId xmlns:a16="http://schemas.microsoft.com/office/drawing/2014/main" id="{B298C3F9-C7BA-9747-BA01-6A5A548BAD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054045" y="2178625"/>
              <a:ext cx="646330" cy="734033"/>
            </a:xfrm>
            <a:prstGeom prst="rect">
              <a:avLst/>
            </a:prstGeom>
          </p:spPr>
        </p:pic>
      </p:grpSp>
      <p:grpSp>
        <p:nvGrpSpPr>
          <p:cNvPr id="58" name="Group 57">
            <a:extLst>
              <a:ext uri="{FF2B5EF4-FFF2-40B4-BE49-F238E27FC236}">
                <a16:creationId xmlns:a16="http://schemas.microsoft.com/office/drawing/2014/main" id="{C97F8BFA-EBDA-5446-B018-F159A9260D82}"/>
              </a:ext>
            </a:extLst>
          </p:cNvPr>
          <p:cNvGrpSpPr/>
          <p:nvPr/>
        </p:nvGrpSpPr>
        <p:grpSpPr>
          <a:xfrm>
            <a:off x="4010193" y="2953531"/>
            <a:ext cx="2620446" cy="615552"/>
            <a:chOff x="4010193" y="2953531"/>
            <a:chExt cx="2620446" cy="615552"/>
          </a:xfrm>
        </p:grpSpPr>
        <p:sp>
          <p:nvSpPr>
            <p:cNvPr id="33" name="TextBox 31">
              <a:extLst>
                <a:ext uri="{FF2B5EF4-FFF2-40B4-BE49-F238E27FC236}">
                  <a16:creationId xmlns:a16="http://schemas.microsoft.com/office/drawing/2014/main" id="{31FA763C-D134-B848-BEB4-EE96CC400062}"/>
                </a:ext>
              </a:extLst>
            </p:cNvPr>
            <p:cNvSpPr txBox="1"/>
            <p:nvPr/>
          </p:nvSpPr>
          <p:spPr>
            <a:xfrm>
              <a:off x="4648200" y="3113511"/>
              <a:ext cx="1982439" cy="307777"/>
            </a:xfrm>
            <a:prstGeom prst="rect">
              <a:avLst/>
            </a:prstGeom>
          </p:spPr>
          <p:txBody>
            <a:bodyPr wrap="square" lIns="0" tIns="0" rIns="0" bIns="0" rtlCol="0" anchor="t">
              <a:spAutoFit/>
            </a:bodyPr>
            <a:lstStyle/>
            <a:p>
              <a:r>
                <a:rPr lang="en-US" sz="2000" dirty="0">
                  <a:solidFill>
                    <a:schemeClr val="accent6"/>
                  </a:solidFill>
                  <a:latin typeface="Avenir Next" panose="020B0503020202020204" pitchFamily="34" charset="0"/>
                </a:rPr>
                <a:t>Transparency</a:t>
              </a:r>
              <a:endParaRPr lang="en-US" sz="2000" b="1" dirty="0">
                <a:solidFill>
                  <a:schemeClr val="accent6"/>
                </a:solidFill>
                <a:latin typeface="Avenir Next" panose="020B0503020202020204" pitchFamily="34" charset="0"/>
              </a:endParaRPr>
            </a:p>
          </p:txBody>
        </p:sp>
        <p:pic>
          <p:nvPicPr>
            <p:cNvPr id="39" name="Graphic 38" descr="Arrow Right with solid fill">
              <a:extLst>
                <a:ext uri="{FF2B5EF4-FFF2-40B4-BE49-F238E27FC236}">
                  <a16:creationId xmlns:a16="http://schemas.microsoft.com/office/drawing/2014/main" id="{32442030-7073-424D-9033-36B0B84E60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069434" y="2894290"/>
              <a:ext cx="615552" cy="734033"/>
            </a:xfrm>
            <a:prstGeom prst="rect">
              <a:avLst/>
            </a:prstGeom>
          </p:spPr>
        </p:pic>
      </p:grpSp>
      <p:pic>
        <p:nvPicPr>
          <p:cNvPr id="49" name="Graphic 48" descr="Arrow Right with solid fill">
            <a:extLst>
              <a:ext uri="{FF2B5EF4-FFF2-40B4-BE49-F238E27FC236}">
                <a16:creationId xmlns:a16="http://schemas.microsoft.com/office/drawing/2014/main" id="{15A81F23-456C-094E-89DA-C09504AA4B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6965" y="2155986"/>
            <a:ext cx="764976" cy="764976"/>
          </a:xfrm>
          <a:prstGeom prst="rect">
            <a:avLst/>
          </a:prstGeom>
        </p:spPr>
      </p:pic>
      <p:grpSp>
        <p:nvGrpSpPr>
          <p:cNvPr id="55" name="Group 54">
            <a:extLst>
              <a:ext uri="{FF2B5EF4-FFF2-40B4-BE49-F238E27FC236}">
                <a16:creationId xmlns:a16="http://schemas.microsoft.com/office/drawing/2014/main" id="{0B16E67F-6757-E746-903D-EC3CBAE0E0BB}"/>
              </a:ext>
            </a:extLst>
          </p:cNvPr>
          <p:cNvGrpSpPr/>
          <p:nvPr/>
        </p:nvGrpSpPr>
        <p:grpSpPr>
          <a:xfrm>
            <a:off x="742834" y="1902317"/>
            <a:ext cx="393459" cy="1744329"/>
            <a:chOff x="742833" y="1642133"/>
            <a:chExt cx="393459" cy="1744329"/>
          </a:xfrm>
        </p:grpSpPr>
        <p:sp>
          <p:nvSpPr>
            <p:cNvPr id="13" name="Study 1">
              <a:extLst>
                <a:ext uri="{FF2B5EF4-FFF2-40B4-BE49-F238E27FC236}">
                  <a16:creationId xmlns:a16="http://schemas.microsoft.com/office/drawing/2014/main" id="{4A8D32D4-7DCA-044A-8893-B4276D043AC1}"/>
                </a:ext>
              </a:extLst>
            </p:cNvPr>
            <p:cNvSpPr txBox="1"/>
            <p:nvPr/>
          </p:nvSpPr>
          <p:spPr>
            <a:xfrm rot="16200000">
              <a:off x="568166" y="2319928"/>
              <a:ext cx="738986" cy="351315"/>
            </a:xfrm>
            <a:prstGeom prst="rect">
              <a:avLst/>
            </a:prstGeom>
            <a:noFill/>
            <a:ln w="317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chemeClr val="accent3"/>
                  </a:solidFill>
                  <a:effectLst/>
                  <a:uLnTx/>
                  <a:uFillTx/>
                  <a:latin typeface="Avenir Next"/>
                  <a:sym typeface="Avenir Next"/>
                </a:rPr>
                <a:t>Part</a:t>
              </a:r>
              <a:r>
                <a:rPr kumimoji="0" sz="1814" b="1" i="0" u="none" strike="noStrike" kern="0" cap="none" spc="0" normalizeH="0" baseline="0" noProof="0" dirty="0">
                  <a:ln>
                    <a:noFill/>
                  </a:ln>
                  <a:solidFill>
                    <a:srgbClr val="2C92D5"/>
                  </a:solidFill>
                  <a:effectLst/>
                  <a:uLnTx/>
                  <a:uFillTx/>
                  <a:latin typeface="Avenir Next"/>
                  <a:sym typeface="Avenir Next"/>
                </a:rPr>
                <a:t> </a:t>
              </a:r>
              <a:r>
                <a:rPr kumimoji="0" sz="1814" b="1" i="0" u="none" strike="noStrike" kern="0" cap="none" spc="0" normalizeH="0" baseline="0" noProof="0" dirty="0">
                  <a:ln>
                    <a:noFill/>
                  </a:ln>
                  <a:solidFill>
                    <a:schemeClr val="accent3"/>
                  </a:solidFill>
                  <a:effectLst/>
                  <a:uLnTx/>
                  <a:uFillTx/>
                  <a:latin typeface="Avenir Next"/>
                  <a:sym typeface="Avenir Next"/>
                </a:rPr>
                <a:t>1</a:t>
              </a:r>
            </a:p>
          </p:txBody>
        </p:sp>
        <p:grpSp>
          <p:nvGrpSpPr>
            <p:cNvPr id="11" name="Group 10">
              <a:extLst>
                <a:ext uri="{FF2B5EF4-FFF2-40B4-BE49-F238E27FC236}">
                  <a16:creationId xmlns:a16="http://schemas.microsoft.com/office/drawing/2014/main" id="{CDA35168-EBB0-3046-BF61-601EDC8C21DD}"/>
                </a:ext>
              </a:extLst>
            </p:cNvPr>
            <p:cNvGrpSpPr/>
            <p:nvPr/>
          </p:nvGrpSpPr>
          <p:grpSpPr>
            <a:xfrm>
              <a:off x="742833" y="1642133"/>
              <a:ext cx="389649" cy="517402"/>
              <a:chOff x="742833" y="1642133"/>
              <a:chExt cx="389649" cy="517402"/>
            </a:xfrm>
          </p:grpSpPr>
          <p:sp>
            <p:nvSpPr>
              <p:cNvPr id="20" name="Rectangle">
                <a:extLst>
                  <a:ext uri="{FF2B5EF4-FFF2-40B4-BE49-F238E27FC236}">
                    <a16:creationId xmlns:a16="http://schemas.microsoft.com/office/drawing/2014/main" id="{A1599C7D-5BEB-8A45-A489-7C36B9E1791F}"/>
                  </a:ext>
                </a:extLst>
              </p:cNvPr>
              <p:cNvSpPr/>
              <p:nvPr/>
            </p:nvSpPr>
            <p:spPr>
              <a:xfrm>
                <a:off x="905166" y="1644705"/>
                <a:ext cx="59669" cy="514830"/>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1" name="Rectangle">
                <a:extLst>
                  <a:ext uri="{FF2B5EF4-FFF2-40B4-BE49-F238E27FC236}">
                    <a16:creationId xmlns:a16="http://schemas.microsoft.com/office/drawing/2014/main" id="{75EA7384-92E8-5340-B76B-B991B81C6C83}"/>
                  </a:ext>
                </a:extLst>
              </p:cNvPr>
              <p:cNvSpPr/>
              <p:nvPr/>
            </p:nvSpPr>
            <p:spPr>
              <a:xfrm rot="16200000">
                <a:off x="905167" y="1479799"/>
                <a:ext cx="64982" cy="389649"/>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grpSp>
          <p:nvGrpSpPr>
            <p:cNvPr id="52" name="Group 51">
              <a:extLst>
                <a:ext uri="{FF2B5EF4-FFF2-40B4-BE49-F238E27FC236}">
                  <a16:creationId xmlns:a16="http://schemas.microsoft.com/office/drawing/2014/main" id="{C66A3F28-5456-494E-A9B5-81ADFFBDA689}"/>
                </a:ext>
              </a:extLst>
            </p:cNvPr>
            <p:cNvGrpSpPr/>
            <p:nvPr/>
          </p:nvGrpSpPr>
          <p:grpSpPr>
            <a:xfrm rot="10800000">
              <a:off x="746643" y="2869060"/>
              <a:ext cx="389649" cy="517402"/>
              <a:chOff x="742833" y="1642133"/>
              <a:chExt cx="389649" cy="517402"/>
            </a:xfrm>
          </p:grpSpPr>
          <p:sp>
            <p:nvSpPr>
              <p:cNvPr id="53" name="Rectangle">
                <a:extLst>
                  <a:ext uri="{FF2B5EF4-FFF2-40B4-BE49-F238E27FC236}">
                    <a16:creationId xmlns:a16="http://schemas.microsoft.com/office/drawing/2014/main" id="{73275A62-5572-FD4E-BA44-A69DC6480A46}"/>
                  </a:ext>
                </a:extLst>
              </p:cNvPr>
              <p:cNvSpPr/>
              <p:nvPr/>
            </p:nvSpPr>
            <p:spPr>
              <a:xfrm>
                <a:off x="905166" y="1644705"/>
                <a:ext cx="59669" cy="514830"/>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54" name="Rectangle">
                <a:extLst>
                  <a:ext uri="{FF2B5EF4-FFF2-40B4-BE49-F238E27FC236}">
                    <a16:creationId xmlns:a16="http://schemas.microsoft.com/office/drawing/2014/main" id="{E06CBA7E-CE19-EE48-B3ED-49F363729E96}"/>
                  </a:ext>
                </a:extLst>
              </p:cNvPr>
              <p:cNvSpPr/>
              <p:nvPr/>
            </p:nvSpPr>
            <p:spPr>
              <a:xfrm rot="16200000">
                <a:off x="905167" y="1479799"/>
                <a:ext cx="64982" cy="389649"/>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grpSp>
      <p:sp>
        <p:nvSpPr>
          <p:cNvPr id="35" name="AutoShape 14">
            <a:extLst>
              <a:ext uri="{FF2B5EF4-FFF2-40B4-BE49-F238E27FC236}">
                <a16:creationId xmlns:a16="http://schemas.microsoft.com/office/drawing/2014/main" id="{A3CB126B-0560-DF49-9D56-9A542B43E986}"/>
              </a:ext>
            </a:extLst>
          </p:cNvPr>
          <p:cNvSpPr/>
          <p:nvPr/>
        </p:nvSpPr>
        <p:spPr>
          <a:xfrm>
            <a:off x="1309214" y="2378119"/>
            <a:ext cx="2710104" cy="837359"/>
          </a:xfrm>
          <a:prstGeom prst="rect">
            <a:avLst/>
          </a:prstGeom>
          <a:solidFill>
            <a:schemeClr val="accent3"/>
          </a:solidFill>
        </p:spPr>
      </p:sp>
      <p:sp>
        <p:nvSpPr>
          <p:cNvPr id="40" name="TextBox 32">
            <a:extLst>
              <a:ext uri="{FF2B5EF4-FFF2-40B4-BE49-F238E27FC236}">
                <a16:creationId xmlns:a16="http://schemas.microsoft.com/office/drawing/2014/main" id="{B8A14A9B-4A6A-E048-B807-8AAA9CAB43FF}"/>
              </a:ext>
            </a:extLst>
          </p:cNvPr>
          <p:cNvSpPr txBox="1"/>
          <p:nvPr/>
        </p:nvSpPr>
        <p:spPr>
          <a:xfrm>
            <a:off x="1481203" y="2503777"/>
            <a:ext cx="2330628" cy="503984"/>
          </a:xfrm>
          <a:prstGeom prst="rect">
            <a:avLst/>
          </a:prstGeom>
        </p:spPr>
        <p:txBody>
          <a:bodyPr lIns="0" tIns="0" rIns="0" bIns="0" rtlCol="0" anchor="t">
            <a:spAutoFit/>
          </a:bodyPr>
          <a:lstStyle/>
          <a:p>
            <a:pPr algn="ctr">
              <a:lnSpc>
                <a:spcPts val="4212"/>
              </a:lnSpc>
            </a:pPr>
            <a:r>
              <a:rPr lang="en-US" sz="2600" b="1" dirty="0">
                <a:solidFill>
                  <a:schemeClr val="bg1"/>
                </a:solidFill>
                <a:latin typeface="Avenir Next" panose="020B0503020202020204" pitchFamily="34" charset="0"/>
              </a:rPr>
              <a:t>Transparency</a:t>
            </a:r>
          </a:p>
        </p:txBody>
      </p:sp>
      <p:sp>
        <p:nvSpPr>
          <p:cNvPr id="41" name="AutoShape 15">
            <a:extLst>
              <a:ext uri="{FF2B5EF4-FFF2-40B4-BE49-F238E27FC236}">
                <a16:creationId xmlns:a16="http://schemas.microsoft.com/office/drawing/2014/main" id="{F3ABC35D-E7E5-154E-8A2B-405495E0B39F}"/>
              </a:ext>
            </a:extLst>
          </p:cNvPr>
          <p:cNvSpPr/>
          <p:nvPr/>
        </p:nvSpPr>
        <p:spPr>
          <a:xfrm>
            <a:off x="1309214" y="4436330"/>
            <a:ext cx="2710104" cy="818309"/>
          </a:xfrm>
          <a:prstGeom prst="rect">
            <a:avLst/>
          </a:prstGeom>
          <a:solidFill>
            <a:schemeClr val="accent5"/>
          </a:solidFill>
        </p:spPr>
      </p:sp>
      <p:sp>
        <p:nvSpPr>
          <p:cNvPr id="42" name="TextBox 35">
            <a:extLst>
              <a:ext uri="{FF2B5EF4-FFF2-40B4-BE49-F238E27FC236}">
                <a16:creationId xmlns:a16="http://schemas.microsoft.com/office/drawing/2014/main" id="{4C8B3794-3EE3-984A-93E0-C2AFE44CB1B2}"/>
              </a:ext>
            </a:extLst>
          </p:cNvPr>
          <p:cNvSpPr txBox="1"/>
          <p:nvPr/>
        </p:nvSpPr>
        <p:spPr>
          <a:xfrm>
            <a:off x="1445586" y="4588605"/>
            <a:ext cx="2330628" cy="503984"/>
          </a:xfrm>
          <a:prstGeom prst="rect">
            <a:avLst/>
          </a:prstGeom>
        </p:spPr>
        <p:txBody>
          <a:bodyPr lIns="0" tIns="0" rIns="0" bIns="0" rtlCol="0" anchor="t">
            <a:spAutoFit/>
          </a:bodyPr>
          <a:lstStyle/>
          <a:p>
            <a:pPr algn="ctr">
              <a:lnSpc>
                <a:spcPts val="4212"/>
              </a:lnSpc>
            </a:pPr>
            <a:r>
              <a:rPr lang="en-US" sz="2600" b="1" dirty="0">
                <a:solidFill>
                  <a:schemeClr val="bg1"/>
                </a:solidFill>
                <a:latin typeface="Avenir Next" panose="020B0503020202020204" pitchFamily="34" charset="0"/>
              </a:rPr>
              <a:t>Effectiveness</a:t>
            </a:r>
          </a:p>
        </p:txBody>
      </p:sp>
      <p:sp>
        <p:nvSpPr>
          <p:cNvPr id="43" name="Rounded Rectangle 42">
            <a:extLst>
              <a:ext uri="{FF2B5EF4-FFF2-40B4-BE49-F238E27FC236}">
                <a16:creationId xmlns:a16="http://schemas.microsoft.com/office/drawing/2014/main" id="{B1FB2076-0AA2-9A4D-AE36-7D42F4FB69D0}"/>
              </a:ext>
            </a:extLst>
          </p:cNvPr>
          <p:cNvSpPr/>
          <p:nvPr/>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36" name="Rectangle">
            <a:extLst>
              <a:ext uri="{FF2B5EF4-FFF2-40B4-BE49-F238E27FC236}">
                <a16:creationId xmlns:a16="http://schemas.microsoft.com/office/drawing/2014/main" id="{40A8BF43-0CDA-4448-9D84-3A220AB76052}"/>
              </a:ext>
            </a:extLst>
          </p:cNvPr>
          <p:cNvSpPr/>
          <p:nvPr/>
        </p:nvSpPr>
        <p:spPr>
          <a:xfrm rot="10800000">
            <a:off x="905167" y="5261012"/>
            <a:ext cx="59669" cy="514838"/>
          </a:xfrm>
          <a:prstGeom prst="rect">
            <a:avLst/>
          </a:prstGeom>
          <a:solidFill>
            <a:schemeClr val="accent5"/>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50" name="Rectangle">
            <a:extLst>
              <a:ext uri="{FF2B5EF4-FFF2-40B4-BE49-F238E27FC236}">
                <a16:creationId xmlns:a16="http://schemas.microsoft.com/office/drawing/2014/main" id="{60685C3B-66C2-564A-BA53-C7C986E43C43}"/>
              </a:ext>
            </a:extLst>
          </p:cNvPr>
          <p:cNvSpPr/>
          <p:nvPr/>
        </p:nvSpPr>
        <p:spPr>
          <a:xfrm rot="5400000">
            <a:off x="899854" y="5551107"/>
            <a:ext cx="64982" cy="389649"/>
          </a:xfrm>
          <a:prstGeom prst="rect">
            <a:avLst/>
          </a:prstGeom>
          <a:solidFill>
            <a:schemeClr val="accent5"/>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Tree>
    <p:custDataLst>
      <p:tags r:id="rId1"/>
    </p:custDataLst>
    <p:extLst>
      <p:ext uri="{BB962C8B-B14F-4D97-AF65-F5344CB8AC3E}">
        <p14:creationId xmlns:p14="http://schemas.microsoft.com/office/powerpoint/2010/main" val="1759553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4" grpId="0"/>
      <p:bldP spid="36"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ign on a snowy mountain&#10;&#10;Description automatically generated with medium confidence">
            <a:extLst>
              <a:ext uri="{FF2B5EF4-FFF2-40B4-BE49-F238E27FC236}">
                <a16:creationId xmlns:a16="http://schemas.microsoft.com/office/drawing/2014/main" id="{E898B4C9-6556-DF40-A19D-554484DC34CD}"/>
              </a:ext>
            </a:extLst>
          </p:cNvPr>
          <p:cNvPicPr>
            <a:picLocks noChangeAspect="1"/>
          </p:cNvPicPr>
          <p:nvPr/>
        </p:nvPicPr>
        <p:blipFill rotWithShape="1">
          <a:blip r:embed="rId3">
            <a:extLst>
              <a:ext uri="{28A0092B-C50C-407E-A947-70E740481C1C}">
                <a14:useLocalDpi xmlns:a14="http://schemas.microsoft.com/office/drawing/2010/main" val="0"/>
              </a:ext>
            </a:extLst>
          </a:blip>
          <a:srcRect t="1542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903599D9-BC4F-7946-89C6-54D9B051A813}"/>
              </a:ext>
            </a:extLst>
          </p:cNvPr>
          <p:cNvSpPr txBox="1"/>
          <p:nvPr/>
        </p:nvSpPr>
        <p:spPr>
          <a:xfrm>
            <a:off x="609600" y="609600"/>
            <a:ext cx="6346289" cy="646331"/>
          </a:xfrm>
          <a:prstGeom prst="rect">
            <a:avLst/>
          </a:prstGeom>
          <a:noFill/>
        </p:spPr>
        <p:txBody>
          <a:bodyPr wrap="none" rtlCol="0">
            <a:spAutoFit/>
          </a:bodyPr>
          <a:lstStyle/>
          <a:p>
            <a:r>
              <a:rPr lang="en-US" sz="3600" b="1" dirty="0">
                <a:latin typeface="Avenir Next" panose="020B0503020202020204" pitchFamily="34" charset="0"/>
              </a:rPr>
              <a:t>Caution: disturbing content</a:t>
            </a:r>
          </a:p>
        </p:txBody>
      </p:sp>
    </p:spTree>
    <p:extLst>
      <p:ext uri="{BB962C8B-B14F-4D97-AF65-F5344CB8AC3E}">
        <p14:creationId xmlns:p14="http://schemas.microsoft.com/office/powerpoint/2010/main" val="396611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accent3"/>
          </a:solidFill>
        </p:spPr>
      </p:sp>
      <p:sp>
        <p:nvSpPr>
          <p:cNvPr id="4" name="TextBox 4"/>
          <p:cNvSpPr txBox="1"/>
          <p:nvPr/>
        </p:nvSpPr>
        <p:spPr>
          <a:xfrm>
            <a:off x="3124200" y="3429000"/>
            <a:ext cx="8794260" cy="1354217"/>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chemeClr val="accent3"/>
                </a:solidFill>
                <a:effectLst/>
                <a:uLnTx/>
                <a:uFillTx/>
                <a:latin typeface="Avenir Next" panose="020B0503020202020204" pitchFamily="34" charset="0"/>
                <a:ea typeface="+mn-ea"/>
                <a:cs typeface="+mn-cs"/>
              </a:rPr>
              <a:t>Transparency</a:t>
            </a:r>
            <a:endParaRPr kumimoji="0" lang="en-US" sz="8000" b="1" i="0" u="none" strike="noStrike" kern="1200" cap="none" spc="-87" normalizeH="0" baseline="0" noProof="0" dirty="0">
              <a:ln>
                <a:noFill/>
              </a:ln>
              <a:solidFill>
                <a:schemeClr val="accent3"/>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221130842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5A9B3E-57F8-6B42-A66A-4CAA1645B7DB}"/>
              </a:ext>
            </a:extLst>
          </p:cNvPr>
          <p:cNvSpPr/>
          <p:nvPr/>
        </p:nvSpPr>
        <p:spPr>
          <a:xfrm>
            <a:off x="353678" y="1222783"/>
            <a:ext cx="7341049" cy="646331"/>
          </a:xfrm>
          <a:prstGeom prst="rect">
            <a:avLst/>
          </a:prstGeom>
        </p:spPr>
        <p:txBody>
          <a:bodyPr wrap="none">
            <a:spAutoFit/>
          </a:bodyPr>
          <a:lstStyle/>
          <a:p>
            <a:r>
              <a:rPr lang="en-US" sz="3600" b="1" dirty="0">
                <a:solidFill>
                  <a:schemeClr val="accent3"/>
                </a:solidFill>
                <a:latin typeface="Avenir Next" panose="020B0503020202020204" pitchFamily="34" charset="0"/>
              </a:rPr>
              <a:t>Why is Transparency Important?</a:t>
            </a:r>
            <a:endParaRPr lang="en-US" sz="1200" b="1" dirty="0">
              <a:solidFill>
                <a:schemeClr val="accent3"/>
              </a:solidFill>
              <a:latin typeface="Avenir Next" panose="020B0503020202020204" pitchFamily="34" charset="0"/>
            </a:endParaRPr>
          </a:p>
        </p:txBody>
      </p:sp>
      <p:sp>
        <p:nvSpPr>
          <p:cNvPr id="9" name="TextBox 8">
            <a:extLst>
              <a:ext uri="{FF2B5EF4-FFF2-40B4-BE49-F238E27FC236}">
                <a16:creationId xmlns:a16="http://schemas.microsoft.com/office/drawing/2014/main" id="{019A9C37-A431-1E4F-ACFB-D2FEAF2136F5}"/>
              </a:ext>
            </a:extLst>
          </p:cNvPr>
          <p:cNvSpPr txBox="1"/>
          <p:nvPr/>
        </p:nvSpPr>
        <p:spPr>
          <a:xfrm>
            <a:off x="609600" y="2156293"/>
            <a:ext cx="10557174" cy="2677656"/>
          </a:xfrm>
          <a:prstGeom prst="rect">
            <a:avLst/>
          </a:prstGeom>
          <a:noFill/>
        </p:spPr>
        <p:txBody>
          <a:bodyPr wrap="square" rtlCol="0">
            <a:spAutoFit/>
          </a:bodyPr>
          <a:lstStyle/>
          <a:p>
            <a:r>
              <a:rPr lang="en-US" sz="2400" dirty="0">
                <a:latin typeface="Avenir Next" panose="020B0503020202020204" pitchFamily="34" charset="0"/>
              </a:rPr>
              <a:t>Platforms should respect human rights (Suzor et al. 2018*)</a:t>
            </a:r>
          </a:p>
          <a:p>
            <a:pPr marL="742950" lvl="1" indent="-285750">
              <a:buFont typeface="Arial" panose="020B0604020202020204" pitchFamily="34" charset="0"/>
              <a:buChar char="•"/>
            </a:pPr>
            <a:r>
              <a:rPr lang="en-US" sz="2400" dirty="0">
                <a:latin typeface="Avenir Next" panose="020B0503020202020204" pitchFamily="34" charset="0"/>
              </a:rPr>
              <a:t>Freedom of expression</a:t>
            </a:r>
          </a:p>
          <a:p>
            <a:pPr marL="742950" lvl="1" indent="-285750">
              <a:buFont typeface="Arial" panose="020B0604020202020204" pitchFamily="34" charset="0"/>
              <a:buChar char="•"/>
            </a:pPr>
            <a:r>
              <a:rPr lang="en-US" sz="2400" dirty="0">
                <a:latin typeface="Avenir Next" panose="020B0503020202020204" pitchFamily="34" charset="0"/>
              </a:rPr>
              <a:t>Due process</a:t>
            </a:r>
          </a:p>
          <a:p>
            <a:pPr lvl="1"/>
            <a:endParaRPr lang="en-US" sz="2400" dirty="0">
              <a:latin typeface="Avenir Next" panose="020B0503020202020204" pitchFamily="34" charset="0"/>
            </a:endParaRPr>
          </a:p>
          <a:p>
            <a:r>
              <a:rPr lang="en-US" sz="2400" dirty="0">
                <a:latin typeface="Avenir Next" panose="020B0503020202020204" pitchFamily="34" charset="0"/>
              </a:rPr>
              <a:t>Due process is hurt by lack of transparency</a:t>
            </a:r>
          </a:p>
          <a:p>
            <a:pPr marL="742950" lvl="1" indent="-285750">
              <a:buFont typeface="Arial" panose="020B0604020202020204" pitchFamily="34" charset="0"/>
              <a:buChar char="•"/>
            </a:pPr>
            <a:r>
              <a:rPr lang="en-US" sz="2400" dirty="0">
                <a:latin typeface="Avenir Next" panose="020B0503020202020204" pitchFamily="34" charset="0"/>
              </a:rPr>
              <a:t>Users cannot make sense of content takedowns</a:t>
            </a:r>
          </a:p>
          <a:p>
            <a:pPr marL="742950" lvl="1" indent="-285750">
              <a:buFont typeface="Arial" panose="020B0604020202020204" pitchFamily="34" charset="0"/>
              <a:buChar char="•"/>
            </a:pPr>
            <a:r>
              <a:rPr lang="en-US" sz="2400" dirty="0">
                <a:latin typeface="Avenir Next" panose="020B0503020202020204" pitchFamily="34" charset="0"/>
              </a:rPr>
              <a:t>Difficult to seek remedy</a:t>
            </a:r>
          </a:p>
        </p:txBody>
      </p:sp>
      <p:sp>
        <p:nvSpPr>
          <p:cNvPr id="10" name="TextBox 9">
            <a:extLst>
              <a:ext uri="{FF2B5EF4-FFF2-40B4-BE49-F238E27FC236}">
                <a16:creationId xmlns:a16="http://schemas.microsoft.com/office/drawing/2014/main" id="{2FFDDFBD-DBAF-0F4D-AF3F-34E50BDD28F3}"/>
              </a:ext>
            </a:extLst>
          </p:cNvPr>
          <p:cNvSpPr txBox="1"/>
          <p:nvPr/>
        </p:nvSpPr>
        <p:spPr>
          <a:xfrm>
            <a:off x="2450342" y="5867400"/>
            <a:ext cx="7291316"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6">
                    <a:lumMod val="60000"/>
                    <a:lumOff val="40000"/>
                  </a:schemeClr>
                </a:solidFill>
                <a:effectLst/>
                <a:uLnTx/>
                <a:uFillTx/>
                <a:latin typeface="Calibri" panose="020F0502020204030204"/>
                <a:ea typeface="+mn-ea"/>
                <a:cs typeface="+mn-cs"/>
              </a:rPr>
              <a:t>* Nicolas Suzor, Tess Van </a:t>
            </a:r>
            <a:r>
              <a:rPr kumimoji="0" lang="en-US" sz="1100" b="0" i="0" u="none" strike="noStrike" kern="1200" cap="none" spc="0" normalizeH="0" baseline="0" noProof="0" dirty="0" err="1">
                <a:ln>
                  <a:noFill/>
                </a:ln>
                <a:solidFill>
                  <a:schemeClr val="accent6">
                    <a:lumMod val="60000"/>
                    <a:lumOff val="40000"/>
                  </a:schemeClr>
                </a:solidFill>
                <a:effectLst/>
                <a:uLnTx/>
                <a:uFillTx/>
                <a:latin typeface="Calibri" panose="020F0502020204030204"/>
                <a:ea typeface="+mn-ea"/>
                <a:cs typeface="+mn-cs"/>
              </a:rPr>
              <a:t>Geelen</a:t>
            </a:r>
            <a:r>
              <a:rPr kumimoji="0" lang="en-US" sz="1100" b="0" i="0" u="none" strike="noStrike" kern="1200" cap="none" spc="0" normalizeH="0" baseline="0" noProof="0" dirty="0">
                <a:ln>
                  <a:noFill/>
                </a:ln>
                <a:solidFill>
                  <a:schemeClr val="accent6">
                    <a:lumMod val="60000"/>
                    <a:lumOff val="40000"/>
                  </a:schemeClr>
                </a:solidFill>
                <a:effectLst/>
                <a:uLnTx/>
                <a:uFillTx/>
                <a:latin typeface="Calibri" panose="020F0502020204030204"/>
                <a:ea typeface="+mn-ea"/>
                <a:cs typeface="+mn-cs"/>
              </a:rPr>
              <a:t>, and Sarah Myers West. 2018. Evaluating the legitimacy of platform governance: A review of research and a shared research agenda. International Communication Gazette 80, 4 (2018), 385–400. </a:t>
            </a:r>
            <a:endParaRPr kumimoji="0" lang="en-US" sz="1200" b="0" i="0" u="none" strike="noStrike" kern="1200" cap="none" spc="0" normalizeH="0" baseline="0" noProof="0" dirty="0">
              <a:ln>
                <a:noFill/>
              </a:ln>
              <a:solidFill>
                <a:schemeClr val="accent6">
                  <a:lumMod val="60000"/>
                  <a:lumOff val="40000"/>
                </a:schemeClr>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10CD7A73-B061-814C-AA78-D34693305FB5}"/>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Tree>
    <p:custDataLst>
      <p:tags r:id="rId1"/>
    </p:custDataLst>
    <p:extLst>
      <p:ext uri="{BB962C8B-B14F-4D97-AF65-F5344CB8AC3E}">
        <p14:creationId xmlns:p14="http://schemas.microsoft.com/office/powerpoint/2010/main" val="622451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685800" y="5257800"/>
            <a:ext cx="6892706" cy="1243385"/>
            <a:chOff x="0" y="-9525"/>
            <a:chExt cx="13785412" cy="2486772"/>
          </a:xfrm>
        </p:grpSpPr>
        <p:sp>
          <p:nvSpPr>
            <p:cNvPr id="5" name="TextBox 5"/>
            <p:cNvSpPr txBox="1"/>
            <p:nvPr/>
          </p:nvSpPr>
          <p:spPr>
            <a:xfrm>
              <a:off x="0" y="-9525"/>
              <a:ext cx="13785412" cy="1154162"/>
            </a:xfrm>
            <a:prstGeom prst="rect">
              <a:avLst/>
            </a:prstGeom>
          </p:spPr>
          <p:txBody>
            <a:bodyPr lIns="0" tIns="0" rIns="0" bIns="0" rtlCol="0" anchor="t">
              <a:spAutoFit/>
            </a:bodyPr>
            <a:lstStyle/>
            <a:p>
              <a:pPr>
                <a:lnSpc>
                  <a:spcPts val="4400"/>
                </a:lnSpc>
              </a:pPr>
              <a:r>
                <a:rPr lang="en-US" sz="4000" b="1" dirty="0">
                  <a:solidFill>
                    <a:schemeClr val="accent6"/>
                  </a:solidFill>
                  <a:latin typeface="Avenir Next" panose="020B0503020202020204" pitchFamily="34" charset="0"/>
                </a:rPr>
                <a:t>Improving Transparency</a:t>
              </a:r>
            </a:p>
          </p:txBody>
        </p:sp>
        <p:sp>
          <p:nvSpPr>
            <p:cNvPr id="6" name="TextBox 6"/>
            <p:cNvSpPr txBox="1"/>
            <p:nvPr/>
          </p:nvSpPr>
          <p:spPr>
            <a:xfrm>
              <a:off x="0" y="1369250"/>
              <a:ext cx="13785412" cy="1107997"/>
            </a:xfrm>
            <a:prstGeom prst="rect">
              <a:avLst/>
            </a:prstGeom>
          </p:spPr>
          <p:txBody>
            <a:bodyPr lIns="0" tIns="0" rIns="0" bIns="0" rtlCol="0" anchor="t">
              <a:spAutoFit/>
            </a:bodyPr>
            <a:lstStyle/>
            <a:p>
              <a:r>
                <a:rPr lang="en-US" sz="3600" spc="20" dirty="0">
                  <a:solidFill>
                    <a:schemeClr val="accent6"/>
                  </a:solidFill>
                  <a:latin typeface="Avenir Next" panose="020B0503020202020204" pitchFamily="34" charset="0"/>
                </a:rPr>
                <a:t>Explanations</a:t>
              </a:r>
            </a:p>
          </p:txBody>
        </p:sp>
      </p:grpSp>
      <p:sp>
        <p:nvSpPr>
          <p:cNvPr id="8" name="Rounded Rectangle 7">
            <a:extLst>
              <a:ext uri="{FF2B5EF4-FFF2-40B4-BE49-F238E27FC236}">
                <a16:creationId xmlns:a16="http://schemas.microsoft.com/office/drawing/2014/main" id="{8D78AE4B-34C0-074A-9BF0-A9C5E4C6883E}"/>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5A9B3E-57F8-6B42-A66A-4CAA1645B7DB}"/>
              </a:ext>
            </a:extLst>
          </p:cNvPr>
          <p:cNvSpPr/>
          <p:nvPr/>
        </p:nvSpPr>
        <p:spPr>
          <a:xfrm>
            <a:off x="353678" y="1222783"/>
            <a:ext cx="6918112" cy="646331"/>
          </a:xfrm>
          <a:prstGeom prst="rect">
            <a:avLst/>
          </a:prstGeom>
        </p:spPr>
        <p:txBody>
          <a:bodyPr wrap="none">
            <a:spAutoFit/>
          </a:bodyPr>
          <a:lstStyle/>
          <a:p>
            <a:r>
              <a:rPr lang="en-US" sz="3600" b="1" dirty="0">
                <a:solidFill>
                  <a:schemeClr val="accent3"/>
                </a:solidFill>
                <a:latin typeface="Avenir Next" panose="020B0503020202020204" pitchFamily="34" charset="0"/>
              </a:rPr>
              <a:t>Potential Role of Explanations</a:t>
            </a:r>
            <a:endParaRPr lang="en-US" sz="1200" b="1" dirty="0">
              <a:solidFill>
                <a:schemeClr val="accent3"/>
              </a:solidFill>
              <a:latin typeface="Avenir Next" panose="020B0503020202020204" pitchFamily="34" charset="0"/>
            </a:endParaRPr>
          </a:p>
        </p:txBody>
      </p:sp>
      <p:graphicFrame>
        <p:nvGraphicFramePr>
          <p:cNvPr id="2" name="Diagram 1">
            <a:extLst>
              <a:ext uri="{FF2B5EF4-FFF2-40B4-BE49-F238E27FC236}">
                <a16:creationId xmlns:a16="http://schemas.microsoft.com/office/drawing/2014/main" id="{C734D280-3946-0544-9C21-D16167B0F836}"/>
              </a:ext>
            </a:extLst>
          </p:cNvPr>
          <p:cNvGraphicFramePr/>
          <p:nvPr>
            <p:extLst>
              <p:ext uri="{D42A27DB-BD31-4B8C-83A1-F6EECF244321}">
                <p14:modId xmlns:p14="http://schemas.microsoft.com/office/powerpoint/2010/main" val="1257095215"/>
              </p:ext>
            </p:extLst>
          </p:nvPr>
        </p:nvGraphicFramePr>
        <p:xfrm>
          <a:off x="1526734" y="1851821"/>
          <a:ext cx="2286000" cy="44766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23BC03C4-F431-8B4C-AB9F-F72CDF87C7D8}"/>
              </a:ext>
            </a:extLst>
          </p:cNvPr>
          <p:cNvSpPr txBox="1"/>
          <p:nvPr/>
        </p:nvSpPr>
        <p:spPr>
          <a:xfrm>
            <a:off x="1679134" y="3995811"/>
            <a:ext cx="1981200" cy="276999"/>
          </a:xfrm>
          <a:prstGeom prst="rect">
            <a:avLst/>
          </a:prstGeom>
          <a:noFill/>
        </p:spPr>
        <p:txBody>
          <a:bodyPr wrap="square" rtlCol="0">
            <a:spAutoFit/>
          </a:bodyPr>
          <a:lstStyle/>
          <a:p>
            <a:pPr algn="ctr"/>
            <a:r>
              <a:rPr lang="en-US" sz="1200" b="1" dirty="0">
                <a:solidFill>
                  <a:schemeClr val="bg1"/>
                </a:solidFill>
                <a:latin typeface="Avenir Next" panose="020B0503020202020204" pitchFamily="34" charset="0"/>
              </a:rPr>
              <a:t>COST</a:t>
            </a:r>
          </a:p>
        </p:txBody>
      </p:sp>
      <p:pic>
        <p:nvPicPr>
          <p:cNvPr id="11" name="Content Placeholder 6" descr="A screenshot of a cell phone&#10;&#10;Description automatically generated">
            <a:extLst>
              <a:ext uri="{FF2B5EF4-FFF2-40B4-BE49-F238E27FC236}">
                <a16:creationId xmlns:a16="http://schemas.microsoft.com/office/drawing/2014/main" id="{88F3A55F-DD19-EA4D-B8B3-2D91C79EA99C}"/>
              </a:ext>
            </a:extLst>
          </p:cNvPr>
          <p:cNvPicPr>
            <a:picLocks noChangeAspect="1"/>
          </p:cNvPicPr>
          <p:nvPr/>
        </p:nvPicPr>
        <p:blipFill rotWithShape="1">
          <a:blip r:embed="rId9"/>
          <a:srcRect l="6600" t="6932" r="6184" b="10364"/>
          <a:stretch/>
        </p:blipFill>
        <p:spPr>
          <a:xfrm>
            <a:off x="5943600" y="1990037"/>
            <a:ext cx="4425462" cy="4217550"/>
          </a:xfrm>
          <a:prstGeom prst="rect">
            <a:avLst/>
          </a:prstGeom>
          <a:ln>
            <a:noFill/>
          </a:ln>
          <a:effectLst>
            <a:outerShdw blurRad="292100" dist="139700" dir="2700000" algn="tl" rotWithShape="0">
              <a:srgbClr val="333333">
                <a:alpha val="65000"/>
              </a:srgbClr>
            </a:outerShdw>
          </a:effectLst>
        </p:spPr>
      </p:pic>
      <p:sp>
        <p:nvSpPr>
          <p:cNvPr id="10" name="Rounded Rectangle 9">
            <a:extLst>
              <a:ext uri="{FF2B5EF4-FFF2-40B4-BE49-F238E27FC236}">
                <a16:creationId xmlns:a16="http://schemas.microsoft.com/office/drawing/2014/main" id="{50120474-A9C7-9F41-A4ED-B3DD702D358A}"/>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Tree>
    <p:custDataLst>
      <p:tags r:id="rId1"/>
    </p:custDataLst>
    <p:extLst>
      <p:ext uri="{BB962C8B-B14F-4D97-AF65-F5344CB8AC3E}">
        <p14:creationId xmlns:p14="http://schemas.microsoft.com/office/powerpoint/2010/main" val="92274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1D355DED-CC10-CB40-9209-7E885715205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8D7C34CF-29ED-AE4E-9118-32997F5F437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674B6D01-DDF0-564C-ACC4-B404E4F0A8B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09600" y="5410200"/>
            <a:ext cx="6892706" cy="1141338"/>
          </a:xfrm>
          <a:prstGeom prst="rect">
            <a:avLst/>
          </a:prstGeom>
        </p:spPr>
        <p:txBody>
          <a:bodyPr lIns="0" tIns="0" rIns="0" bIns="0" rtlCol="0" anchor="t">
            <a:spAutoFit/>
          </a:bodyPr>
          <a:lstStyle/>
          <a:p>
            <a:pPr>
              <a:lnSpc>
                <a:spcPts val="4400"/>
              </a:lnSpc>
            </a:pPr>
            <a:r>
              <a:rPr lang="en-US" sz="4000" b="1" dirty="0">
                <a:solidFill>
                  <a:schemeClr val="accent6"/>
                </a:solidFill>
                <a:latin typeface="Avenir Next" panose="020B0503020202020204" pitchFamily="34" charset="0"/>
              </a:rPr>
              <a:t>Should Moderators Provide Removal Explanations?</a:t>
            </a:r>
          </a:p>
        </p:txBody>
      </p:sp>
      <p:sp>
        <p:nvSpPr>
          <p:cNvPr id="6" name="Rounded Rectangle 5">
            <a:extLst>
              <a:ext uri="{FF2B5EF4-FFF2-40B4-BE49-F238E27FC236}">
                <a16:creationId xmlns:a16="http://schemas.microsoft.com/office/drawing/2014/main" id="{19E4B050-85A8-FE4E-9390-36F100776013}"/>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Tree>
    <p:extLst>
      <p:ext uri="{BB962C8B-B14F-4D97-AF65-F5344CB8AC3E}">
        <p14:creationId xmlns:p14="http://schemas.microsoft.com/office/powerpoint/2010/main" val="3446691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1DFBB16-FCE6-4245-AA73-426351163E59}"/>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Tree>
    <p:custDataLst>
      <p:tags r:id="rId1"/>
    </p:custDataLst>
    <p:extLst>
      <p:ext uri="{BB962C8B-B14F-4D97-AF65-F5344CB8AC3E}">
        <p14:creationId xmlns:p14="http://schemas.microsoft.com/office/powerpoint/2010/main" val="826160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picture containing weapon&#10;&#10;Description automatically generated">
            <a:extLst>
              <a:ext uri="{FF2B5EF4-FFF2-40B4-BE49-F238E27FC236}">
                <a16:creationId xmlns:a16="http://schemas.microsoft.com/office/drawing/2014/main" id="{8DEA6788-204B-A442-B340-21005323188A}"/>
              </a:ext>
            </a:extLst>
          </p:cNvPr>
          <p:cNvPicPr>
            <a:picLocks noChangeAspect="1"/>
          </p:cNvPicPr>
          <p:nvPr/>
        </p:nvPicPr>
        <p:blipFill rotWithShape="1">
          <a:blip r:embed="rId4"/>
          <a:srcRect l="28692" r="37511"/>
          <a:stretch/>
        </p:blipFill>
        <p:spPr>
          <a:xfrm>
            <a:off x="8229600" y="1186967"/>
            <a:ext cx="3399432" cy="5029190"/>
          </a:xfrm>
          <a:prstGeom prst="rect">
            <a:avLst/>
          </a:prstGeom>
          <a:effectLst/>
        </p:spPr>
      </p:pic>
      <p:sp>
        <p:nvSpPr>
          <p:cNvPr id="6" name="Rectangle 5">
            <a:extLst>
              <a:ext uri="{FF2B5EF4-FFF2-40B4-BE49-F238E27FC236}">
                <a16:creationId xmlns:a16="http://schemas.microsoft.com/office/drawing/2014/main" id="{FABA0CD7-7633-9546-B49E-1ECD6D671E64}"/>
              </a:ext>
            </a:extLst>
          </p:cNvPr>
          <p:cNvSpPr/>
          <p:nvPr/>
        </p:nvSpPr>
        <p:spPr>
          <a:xfrm>
            <a:off x="562968" y="1814047"/>
            <a:ext cx="3070071" cy="646331"/>
          </a:xfrm>
          <a:prstGeom prst="rect">
            <a:avLst/>
          </a:prstGeom>
        </p:spPr>
        <p:txBody>
          <a:bodyPr wrap="none">
            <a:spAutoFit/>
          </a:bodyPr>
          <a:lstStyle/>
          <a:p>
            <a:r>
              <a:rPr lang="en-US" sz="3600" b="1" dirty="0">
                <a:solidFill>
                  <a:schemeClr val="accent3"/>
                </a:solidFill>
                <a:latin typeface="Avenir Next" panose="020B0503020202020204" pitchFamily="34" charset="0"/>
              </a:rPr>
              <a:t>Why Reddit?</a:t>
            </a:r>
            <a:endParaRPr lang="en-US" sz="1200" b="1" dirty="0">
              <a:solidFill>
                <a:schemeClr val="accent3"/>
              </a:solidFill>
              <a:latin typeface="Avenir Next" panose="020B0503020202020204" pitchFamily="34" charset="0"/>
            </a:endParaRPr>
          </a:p>
        </p:txBody>
      </p:sp>
      <p:sp>
        <p:nvSpPr>
          <p:cNvPr id="8" name="TextBox 7">
            <a:extLst>
              <a:ext uri="{FF2B5EF4-FFF2-40B4-BE49-F238E27FC236}">
                <a16:creationId xmlns:a16="http://schemas.microsoft.com/office/drawing/2014/main" id="{985817B0-4745-4541-AF08-677CA67AFEE7}"/>
              </a:ext>
            </a:extLst>
          </p:cNvPr>
          <p:cNvSpPr txBox="1"/>
          <p:nvPr/>
        </p:nvSpPr>
        <p:spPr>
          <a:xfrm>
            <a:off x="685800" y="2732066"/>
            <a:ext cx="66294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accent6"/>
                </a:solidFill>
                <a:latin typeface="Avenir Next" panose="020B0503020202020204" pitchFamily="34" charset="0"/>
              </a:rPr>
              <a:t>1000’s of sub-communities</a:t>
            </a:r>
          </a:p>
          <a:p>
            <a:pPr marL="285750" indent="-285750">
              <a:buFont typeface="Arial" panose="020B0604020202020204" pitchFamily="34" charset="0"/>
              <a:buChar char="•"/>
            </a:pPr>
            <a:r>
              <a:rPr lang="en-US" sz="2400" dirty="0">
                <a:solidFill>
                  <a:schemeClr val="accent6"/>
                </a:solidFill>
                <a:latin typeface="Avenir Next" panose="020B0503020202020204" pitchFamily="34" charset="0"/>
              </a:rPr>
              <a:t>Variety of approaches to content moderation</a:t>
            </a:r>
          </a:p>
          <a:p>
            <a:pPr marL="285750" indent="-285750">
              <a:buFont typeface="Arial" panose="020B0604020202020204" pitchFamily="34" charset="0"/>
              <a:buChar char="•"/>
            </a:pPr>
            <a:r>
              <a:rPr lang="en-US" sz="2400" dirty="0">
                <a:solidFill>
                  <a:schemeClr val="accent6"/>
                </a:solidFill>
                <a:latin typeface="Avenir Next" panose="020B0503020202020204" pitchFamily="34" charset="0"/>
              </a:rPr>
              <a:t>Rich site to study how differences affect attitudes and behavior</a:t>
            </a:r>
          </a:p>
        </p:txBody>
      </p:sp>
      <p:sp>
        <p:nvSpPr>
          <p:cNvPr id="7" name="Rounded Rectangle 6">
            <a:extLst>
              <a:ext uri="{FF2B5EF4-FFF2-40B4-BE49-F238E27FC236}">
                <a16:creationId xmlns:a16="http://schemas.microsoft.com/office/drawing/2014/main" id="{A4D9DAEF-FD57-0E4E-8D0C-010BB53B4451}"/>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Tree>
    <p:custDataLst>
      <p:tags r:id="rId1"/>
    </p:custDataLst>
    <p:extLst>
      <p:ext uri="{BB962C8B-B14F-4D97-AF65-F5344CB8AC3E}">
        <p14:creationId xmlns:p14="http://schemas.microsoft.com/office/powerpoint/2010/main" val="44495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BA0CD7-7633-9546-B49E-1ECD6D671E64}"/>
              </a:ext>
            </a:extLst>
          </p:cNvPr>
          <p:cNvSpPr/>
          <p:nvPr/>
        </p:nvSpPr>
        <p:spPr>
          <a:xfrm>
            <a:off x="353678" y="1222783"/>
            <a:ext cx="7255512" cy="646331"/>
          </a:xfrm>
          <a:prstGeom prst="rect">
            <a:avLst/>
          </a:prstGeom>
        </p:spPr>
        <p:txBody>
          <a:bodyPr wrap="none">
            <a:spAutoFit/>
          </a:bodyPr>
          <a:lstStyle/>
          <a:p>
            <a:r>
              <a:rPr lang="en-US" sz="3600" b="1" dirty="0">
                <a:solidFill>
                  <a:schemeClr val="accent3"/>
                </a:solidFill>
                <a:latin typeface="Avenir Next" panose="020B0503020202020204" pitchFamily="34" charset="0"/>
              </a:rPr>
              <a:t>Explanation Comment Example</a:t>
            </a:r>
            <a:endParaRPr lang="en-US" sz="1200" b="1" dirty="0">
              <a:solidFill>
                <a:schemeClr val="accent3"/>
              </a:solidFill>
              <a:latin typeface="Avenir Next" panose="020B0503020202020204" pitchFamily="34" charset="0"/>
            </a:endParaRPr>
          </a:p>
        </p:txBody>
      </p:sp>
      <p:sp>
        <p:nvSpPr>
          <p:cNvPr id="17" name="Rounded Rectangle 16">
            <a:extLst>
              <a:ext uri="{FF2B5EF4-FFF2-40B4-BE49-F238E27FC236}">
                <a16:creationId xmlns:a16="http://schemas.microsoft.com/office/drawing/2014/main" id="{0AF2733F-AE3B-6C44-A36A-D90EC64F7B69}"/>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pic>
        <p:nvPicPr>
          <p:cNvPr id="20" name="Content Placeholder 4" descr="A screenshot of a cell phone&#10;&#10;Description automatically generated">
            <a:extLst>
              <a:ext uri="{FF2B5EF4-FFF2-40B4-BE49-F238E27FC236}">
                <a16:creationId xmlns:a16="http://schemas.microsoft.com/office/drawing/2014/main" id="{A83F5227-FD4D-3A4F-A704-23FA8D0C4873}"/>
              </a:ext>
            </a:extLst>
          </p:cNvPr>
          <p:cNvPicPr>
            <a:picLocks noChangeAspect="1"/>
          </p:cNvPicPr>
          <p:nvPr/>
        </p:nvPicPr>
        <p:blipFill>
          <a:blip r:embed="rId4"/>
          <a:stretch>
            <a:fillRect/>
          </a:stretch>
        </p:blipFill>
        <p:spPr>
          <a:xfrm>
            <a:off x="347589" y="3070576"/>
            <a:ext cx="11496821" cy="2213137"/>
          </a:xfrm>
          <a:prstGeom prst="rect">
            <a:avLst/>
          </a:prstGeom>
        </p:spPr>
      </p:pic>
      <p:cxnSp>
        <p:nvCxnSpPr>
          <p:cNvPr id="21" name="Straight Connector 20">
            <a:extLst>
              <a:ext uri="{FF2B5EF4-FFF2-40B4-BE49-F238E27FC236}">
                <a16:creationId xmlns:a16="http://schemas.microsoft.com/office/drawing/2014/main" id="{8CDCB8E4-96F7-D445-B862-3E6B887FC5EF}"/>
              </a:ext>
            </a:extLst>
          </p:cNvPr>
          <p:cNvCxnSpPr/>
          <p:nvPr/>
        </p:nvCxnSpPr>
        <p:spPr>
          <a:xfrm>
            <a:off x="1981201" y="4121725"/>
            <a:ext cx="2951018"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46BA2F-6955-7C42-B347-AC4014590AF9}"/>
              </a:ext>
            </a:extLst>
          </p:cNvPr>
          <p:cNvCxnSpPr/>
          <p:nvPr/>
        </p:nvCxnSpPr>
        <p:spPr>
          <a:xfrm>
            <a:off x="4932219" y="3602182"/>
            <a:ext cx="14408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CDE89D-88B4-8C44-B566-340BC562988F}"/>
              </a:ext>
            </a:extLst>
          </p:cNvPr>
          <p:cNvCxnSpPr>
            <a:cxnSpLocks/>
          </p:cNvCxnSpPr>
          <p:nvPr/>
        </p:nvCxnSpPr>
        <p:spPr>
          <a:xfrm>
            <a:off x="9739745" y="4121725"/>
            <a:ext cx="1759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2C30C3-94CA-D54B-9782-DFD9D424FEAE}"/>
              </a:ext>
            </a:extLst>
          </p:cNvPr>
          <p:cNvCxnSpPr/>
          <p:nvPr/>
        </p:nvCxnSpPr>
        <p:spPr>
          <a:xfrm>
            <a:off x="858984" y="3345870"/>
            <a:ext cx="14408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736BBE0-C2FD-DE43-AEF0-64462A6DBCB5}"/>
              </a:ext>
            </a:extLst>
          </p:cNvPr>
          <p:cNvCxnSpPr>
            <a:cxnSpLocks/>
          </p:cNvCxnSpPr>
          <p:nvPr/>
        </p:nvCxnSpPr>
        <p:spPr>
          <a:xfrm>
            <a:off x="706584" y="4724399"/>
            <a:ext cx="983672" cy="0"/>
          </a:xfrm>
          <a:prstGeom prst="line">
            <a:avLst/>
          </a:prstGeom>
          <a:ln w="381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16163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10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10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10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BA0CD7-7633-9546-B49E-1ECD6D671E64}"/>
              </a:ext>
            </a:extLst>
          </p:cNvPr>
          <p:cNvSpPr/>
          <p:nvPr/>
        </p:nvSpPr>
        <p:spPr>
          <a:xfrm>
            <a:off x="353678" y="1222783"/>
            <a:ext cx="4603824" cy="646331"/>
          </a:xfrm>
          <a:prstGeom prst="rect">
            <a:avLst/>
          </a:prstGeom>
        </p:spPr>
        <p:txBody>
          <a:bodyPr wrap="none">
            <a:spAutoFit/>
          </a:bodyPr>
          <a:lstStyle/>
          <a:p>
            <a:r>
              <a:rPr lang="en-US" sz="3600" b="1" dirty="0">
                <a:solidFill>
                  <a:schemeClr val="accent3"/>
                </a:solidFill>
                <a:latin typeface="Avenir Next" panose="020B0503020202020204" pitchFamily="34" charset="0"/>
              </a:rPr>
              <a:t>Research Questions</a:t>
            </a:r>
            <a:endParaRPr lang="en-US" sz="1200" b="1" dirty="0">
              <a:solidFill>
                <a:schemeClr val="accent3"/>
              </a:solidFill>
              <a:latin typeface="Avenir Next" panose="020B0503020202020204" pitchFamily="34" charset="0"/>
            </a:endParaRPr>
          </a:p>
        </p:txBody>
      </p:sp>
      <p:sp>
        <p:nvSpPr>
          <p:cNvPr id="16" name="Content Placeholder 2">
            <a:extLst>
              <a:ext uri="{FF2B5EF4-FFF2-40B4-BE49-F238E27FC236}">
                <a16:creationId xmlns:a16="http://schemas.microsoft.com/office/drawing/2014/main" id="{A725A987-B063-C54C-A2D4-52F63C7C8446}"/>
              </a:ext>
            </a:extLst>
          </p:cNvPr>
          <p:cNvSpPr txBox="1">
            <a:spLocks/>
          </p:cNvSpPr>
          <p:nvPr/>
        </p:nvSpPr>
        <p:spPr>
          <a:xfrm>
            <a:off x="762000" y="2177497"/>
            <a:ext cx="5334000" cy="38100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accent6"/>
                </a:solidFill>
                <a:latin typeface="Avenir Next" panose="020B0503020202020204" pitchFamily="34" charset="0"/>
              </a:rPr>
              <a:t>RQ 1: Attitudes</a:t>
            </a:r>
          </a:p>
          <a:p>
            <a:pPr marL="0" indent="0">
              <a:buFont typeface="Arial" panose="020B0604020202020204" pitchFamily="34" charset="0"/>
              <a:buNone/>
            </a:pPr>
            <a:r>
              <a:rPr lang="en-US" sz="2800" dirty="0">
                <a:solidFill>
                  <a:schemeClr val="accent6"/>
                </a:solidFill>
                <a:latin typeface="Avenir Next" panose="020B0503020202020204" pitchFamily="34" charset="0"/>
              </a:rPr>
              <a:t>How is providing removal explanations associated with user attitudes?</a:t>
            </a:r>
          </a:p>
          <a:p>
            <a:pPr marL="0" indent="0">
              <a:buFont typeface="Arial" panose="020B0604020202020204" pitchFamily="34" charset="0"/>
              <a:buNone/>
            </a:pPr>
            <a:endParaRPr lang="en-US" sz="2400" dirty="0">
              <a:solidFill>
                <a:schemeClr val="accent6"/>
              </a:solidFill>
              <a:latin typeface="Avenir Next" panose="020B0503020202020204" pitchFamily="34" charset="0"/>
            </a:endParaRPr>
          </a:p>
          <a:p>
            <a:pPr marL="0" indent="0">
              <a:buFont typeface="Arial" panose="020B0604020202020204" pitchFamily="34" charset="0"/>
              <a:buNone/>
            </a:pPr>
            <a:r>
              <a:rPr lang="en-US" sz="2800" b="1" dirty="0">
                <a:solidFill>
                  <a:schemeClr val="accent6"/>
                </a:solidFill>
                <a:latin typeface="Avenir Next" panose="020B0503020202020204" pitchFamily="34" charset="0"/>
              </a:rPr>
              <a:t>RQ 2: Behaviors</a:t>
            </a:r>
          </a:p>
          <a:p>
            <a:pPr marL="0" indent="0">
              <a:buFont typeface="Arial" panose="020B0604020202020204" pitchFamily="34" charset="0"/>
              <a:buNone/>
            </a:pPr>
            <a:r>
              <a:rPr lang="en-US" sz="2800" dirty="0">
                <a:solidFill>
                  <a:schemeClr val="accent6"/>
                </a:solidFill>
                <a:latin typeface="Avenir Next" panose="020B0503020202020204" pitchFamily="34" charset="0"/>
              </a:rPr>
              <a:t>How is providing removal explanations associated with future behaviors? </a:t>
            </a:r>
          </a:p>
        </p:txBody>
      </p:sp>
      <p:sp>
        <p:nvSpPr>
          <p:cNvPr id="17" name="Right Arrow 16">
            <a:extLst>
              <a:ext uri="{FF2B5EF4-FFF2-40B4-BE49-F238E27FC236}">
                <a16:creationId xmlns:a16="http://schemas.microsoft.com/office/drawing/2014/main" id="{FCF83CC1-2798-C642-9449-D8D97E505236}"/>
              </a:ext>
            </a:extLst>
          </p:cNvPr>
          <p:cNvSpPr/>
          <p:nvPr/>
        </p:nvSpPr>
        <p:spPr>
          <a:xfrm>
            <a:off x="6096000" y="2590800"/>
            <a:ext cx="943338" cy="4846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endParaRPr>
          </a:p>
        </p:txBody>
      </p:sp>
      <p:sp>
        <p:nvSpPr>
          <p:cNvPr id="18" name="Right Arrow 17">
            <a:extLst>
              <a:ext uri="{FF2B5EF4-FFF2-40B4-BE49-F238E27FC236}">
                <a16:creationId xmlns:a16="http://schemas.microsoft.com/office/drawing/2014/main" id="{FDE3A7F7-5C05-2D4D-8CD3-9638AC31196F}"/>
              </a:ext>
            </a:extLst>
          </p:cNvPr>
          <p:cNvSpPr/>
          <p:nvPr/>
        </p:nvSpPr>
        <p:spPr>
          <a:xfrm>
            <a:off x="6096000" y="4751832"/>
            <a:ext cx="943338" cy="48463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panose="020B0503020202020204" pitchFamily="34" charset="0"/>
              <a:ea typeface="+mn-ea"/>
              <a:cs typeface="+mn-cs"/>
            </a:endParaRPr>
          </a:p>
        </p:txBody>
      </p:sp>
      <p:grpSp>
        <p:nvGrpSpPr>
          <p:cNvPr id="21" name="Group 20">
            <a:extLst>
              <a:ext uri="{FF2B5EF4-FFF2-40B4-BE49-F238E27FC236}">
                <a16:creationId xmlns:a16="http://schemas.microsoft.com/office/drawing/2014/main" id="{D58C1D27-B731-2D4B-BEA6-83227219AFF6}"/>
              </a:ext>
            </a:extLst>
          </p:cNvPr>
          <p:cNvGrpSpPr/>
          <p:nvPr/>
        </p:nvGrpSpPr>
        <p:grpSpPr>
          <a:xfrm>
            <a:off x="7543800" y="2324100"/>
            <a:ext cx="2525110" cy="914400"/>
            <a:chOff x="7543800" y="2324100"/>
            <a:chExt cx="2525110" cy="914400"/>
          </a:xfrm>
        </p:grpSpPr>
        <p:sp>
          <p:nvSpPr>
            <p:cNvPr id="3" name="Rectangle 2">
              <a:extLst>
                <a:ext uri="{FF2B5EF4-FFF2-40B4-BE49-F238E27FC236}">
                  <a16:creationId xmlns:a16="http://schemas.microsoft.com/office/drawing/2014/main" id="{F4203B80-3444-9D4C-93A4-18C5FF340F48}"/>
                </a:ext>
              </a:extLst>
            </p:cNvPr>
            <p:cNvSpPr/>
            <p:nvPr/>
          </p:nvSpPr>
          <p:spPr>
            <a:xfrm>
              <a:off x="8686800" y="2571506"/>
              <a:ext cx="1382110" cy="523220"/>
            </a:xfrm>
            <a:prstGeom prst="rect">
              <a:avLst/>
            </a:prstGeom>
          </p:spPr>
          <p:txBody>
            <a:bodyPr wrap="none">
              <a:spAutoFit/>
            </a:bodyPr>
            <a:lstStyle/>
            <a:p>
              <a:r>
                <a:rPr lang="en-US" sz="2800" b="1" dirty="0">
                  <a:solidFill>
                    <a:schemeClr val="accent6"/>
                  </a:solidFill>
                  <a:latin typeface="Avenir Next" panose="020B0503020202020204" pitchFamily="34" charset="0"/>
                </a:rPr>
                <a:t>Survey</a:t>
              </a:r>
            </a:p>
          </p:txBody>
        </p:sp>
        <p:pic>
          <p:nvPicPr>
            <p:cNvPr id="5" name="Graphic 4" descr="Clipboard with solid fill">
              <a:extLst>
                <a:ext uri="{FF2B5EF4-FFF2-40B4-BE49-F238E27FC236}">
                  <a16:creationId xmlns:a16="http://schemas.microsoft.com/office/drawing/2014/main" id="{2B717584-65DA-5E47-8901-249842C0C0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3800" y="2324100"/>
              <a:ext cx="914400" cy="914400"/>
            </a:xfrm>
            <a:prstGeom prst="rect">
              <a:avLst/>
            </a:prstGeom>
          </p:spPr>
        </p:pic>
      </p:grpSp>
      <p:grpSp>
        <p:nvGrpSpPr>
          <p:cNvPr id="22" name="Group 21">
            <a:extLst>
              <a:ext uri="{FF2B5EF4-FFF2-40B4-BE49-F238E27FC236}">
                <a16:creationId xmlns:a16="http://schemas.microsoft.com/office/drawing/2014/main" id="{03DC133E-6701-B647-A97A-06782B69671E}"/>
              </a:ext>
            </a:extLst>
          </p:cNvPr>
          <p:cNvGrpSpPr/>
          <p:nvPr/>
        </p:nvGrpSpPr>
        <p:grpSpPr>
          <a:xfrm>
            <a:off x="7543800" y="4536948"/>
            <a:ext cx="3467675" cy="914400"/>
            <a:chOff x="7543800" y="4536948"/>
            <a:chExt cx="3467675" cy="914400"/>
          </a:xfrm>
        </p:grpSpPr>
        <p:sp>
          <p:nvSpPr>
            <p:cNvPr id="19" name="Rectangle 18">
              <a:extLst>
                <a:ext uri="{FF2B5EF4-FFF2-40B4-BE49-F238E27FC236}">
                  <a16:creationId xmlns:a16="http://schemas.microsoft.com/office/drawing/2014/main" id="{CA061CA4-71EE-7847-AE11-DB5640F6791E}"/>
                </a:ext>
              </a:extLst>
            </p:cNvPr>
            <p:cNvSpPr/>
            <p:nvPr/>
          </p:nvSpPr>
          <p:spPr>
            <a:xfrm>
              <a:off x="8686800" y="4732538"/>
              <a:ext cx="2324675" cy="523220"/>
            </a:xfrm>
            <a:prstGeom prst="rect">
              <a:avLst/>
            </a:prstGeom>
          </p:spPr>
          <p:txBody>
            <a:bodyPr wrap="none">
              <a:spAutoFit/>
            </a:bodyPr>
            <a:lstStyle/>
            <a:p>
              <a:r>
                <a:rPr lang="en-US" sz="2800" b="1" dirty="0">
                  <a:solidFill>
                    <a:schemeClr val="accent6"/>
                  </a:solidFill>
                  <a:latin typeface="Avenir Next" panose="020B0503020202020204" pitchFamily="34" charset="0"/>
                </a:rPr>
                <a:t>Data Mining</a:t>
              </a:r>
            </a:p>
          </p:txBody>
        </p:sp>
        <p:pic>
          <p:nvPicPr>
            <p:cNvPr id="20" name="Graphic 19" descr="Mining tools with solid fill">
              <a:extLst>
                <a:ext uri="{FF2B5EF4-FFF2-40B4-BE49-F238E27FC236}">
                  <a16:creationId xmlns:a16="http://schemas.microsoft.com/office/drawing/2014/main" id="{D787F3D8-FF68-F142-9EEE-7B9F8E4117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43800" y="4536948"/>
              <a:ext cx="914400" cy="914400"/>
            </a:xfrm>
            <a:prstGeom prst="rect">
              <a:avLst/>
            </a:prstGeom>
          </p:spPr>
        </p:pic>
      </p:grpSp>
      <p:sp>
        <p:nvSpPr>
          <p:cNvPr id="23" name="Rounded Rectangle 22">
            <a:extLst>
              <a:ext uri="{FF2B5EF4-FFF2-40B4-BE49-F238E27FC236}">
                <a16:creationId xmlns:a16="http://schemas.microsoft.com/office/drawing/2014/main" id="{186083BC-39EA-DB44-A903-DAD018C700D9}"/>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Tree>
    <p:custDataLst>
      <p:tags r:id="rId1"/>
    </p:custDataLst>
    <p:extLst>
      <p:ext uri="{BB962C8B-B14F-4D97-AF65-F5344CB8AC3E}">
        <p14:creationId xmlns:p14="http://schemas.microsoft.com/office/powerpoint/2010/main" val="1755466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3B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A725A987-B063-C54C-A2D4-52F63C7C8446}"/>
              </a:ext>
            </a:extLst>
          </p:cNvPr>
          <p:cNvSpPr txBox="1">
            <a:spLocks/>
          </p:cNvSpPr>
          <p:nvPr/>
        </p:nvSpPr>
        <p:spPr>
          <a:xfrm>
            <a:off x="4774590" y="2060747"/>
            <a:ext cx="6629400" cy="1571737"/>
          </a:xfrm>
          <a:prstGeom prst="rect">
            <a:avLst/>
          </a:prstGeom>
        </p:spPr>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accent6"/>
                </a:solidFill>
                <a:latin typeface="Avenir Next" panose="020B0503020202020204" pitchFamily="34" charset="0"/>
              </a:rPr>
              <a:t>RQ 1: Attitudes</a:t>
            </a:r>
          </a:p>
          <a:p>
            <a:pPr marL="0" indent="0">
              <a:buFont typeface="Arial" panose="020B0604020202020204" pitchFamily="34" charset="0"/>
              <a:buNone/>
            </a:pPr>
            <a:r>
              <a:rPr lang="en-US" sz="2800" dirty="0">
                <a:solidFill>
                  <a:schemeClr val="accent6"/>
                </a:solidFill>
                <a:latin typeface="Avenir Next" panose="020B0503020202020204" pitchFamily="34" charset="0"/>
              </a:rPr>
              <a:t>How is providing removal explanations associated with user attitudes?</a:t>
            </a:r>
          </a:p>
        </p:txBody>
      </p:sp>
      <p:sp>
        <p:nvSpPr>
          <p:cNvPr id="2" name="Rectangle 1">
            <a:extLst>
              <a:ext uri="{FF2B5EF4-FFF2-40B4-BE49-F238E27FC236}">
                <a16:creationId xmlns:a16="http://schemas.microsoft.com/office/drawing/2014/main" id="{7922C69E-75F9-2940-A06B-65655FB4B7CB}"/>
              </a:ext>
            </a:extLst>
          </p:cNvPr>
          <p:cNvSpPr/>
          <p:nvPr/>
        </p:nvSpPr>
        <p:spPr>
          <a:xfrm>
            <a:off x="1629143" y="4213388"/>
            <a:ext cx="8933714" cy="1754326"/>
          </a:xfrm>
          <a:prstGeom prst="rect">
            <a:avLst/>
          </a:prstGeom>
        </p:spPr>
        <p:txBody>
          <a:bodyPr wrap="square">
            <a:spAutoFit/>
          </a:bodyPr>
          <a:lstStyle/>
          <a:p>
            <a:pPr lvl="0" algn="ctr">
              <a:spcBef>
                <a:spcPct val="0"/>
              </a:spcBef>
              <a:defRPr/>
            </a:pPr>
            <a:r>
              <a:rPr lang="en-US" sz="2000" dirty="0">
                <a:solidFill>
                  <a:schemeClr val="accent6"/>
                </a:solidFill>
                <a:latin typeface="Avenir Next" panose="020B0503020202020204" pitchFamily="34" charset="0"/>
                <a:ea typeface="Helvetica Neue Medium"/>
                <a:cs typeface="Helvetica Neue Medium"/>
              </a:rPr>
              <a:t>“Did you Suspect the Post Would be Removed?” </a:t>
            </a:r>
          </a:p>
          <a:p>
            <a:pPr lvl="0" algn="ctr">
              <a:spcBef>
                <a:spcPct val="0"/>
              </a:spcBef>
              <a:defRPr/>
            </a:pPr>
            <a:r>
              <a:rPr lang="en-US" sz="2000" dirty="0">
                <a:solidFill>
                  <a:schemeClr val="accent6"/>
                </a:solidFill>
                <a:latin typeface="Avenir Next" panose="020B0503020202020204" pitchFamily="34" charset="0"/>
                <a:ea typeface="Helvetica Neue Medium"/>
                <a:cs typeface="Helvetica Neue Medium"/>
              </a:rPr>
              <a:t>Understanding User Reactions to Content Removals on Reddit</a:t>
            </a:r>
          </a:p>
          <a:p>
            <a:pPr lvl="0" algn="ctr">
              <a:spcBef>
                <a:spcPct val="0"/>
              </a:spcBef>
              <a:defRPr/>
            </a:pPr>
            <a:r>
              <a:rPr lang="en-US" sz="2000" dirty="0" err="1">
                <a:solidFill>
                  <a:schemeClr val="accent6"/>
                </a:solidFill>
                <a:latin typeface="Avenir Next" panose="020B0503020202020204" pitchFamily="34" charset="0"/>
                <a:ea typeface="Helvetica Neue Medium"/>
                <a:cs typeface="Helvetica Neue Medium"/>
              </a:rPr>
              <a:t>Shagun</a:t>
            </a:r>
            <a:r>
              <a:rPr lang="en-US" sz="2000" dirty="0">
                <a:solidFill>
                  <a:schemeClr val="accent6"/>
                </a:solidFill>
                <a:latin typeface="Avenir Next" panose="020B0503020202020204" pitchFamily="34" charset="0"/>
                <a:ea typeface="Helvetica Neue Medium"/>
                <a:cs typeface="Helvetica Neue Medium"/>
              </a:rPr>
              <a:t> </a:t>
            </a:r>
            <a:r>
              <a:rPr lang="en-US" sz="2000" dirty="0" err="1">
                <a:solidFill>
                  <a:schemeClr val="accent6"/>
                </a:solidFill>
                <a:latin typeface="Avenir Next" panose="020B0503020202020204" pitchFamily="34" charset="0"/>
                <a:ea typeface="Helvetica Neue Medium"/>
                <a:cs typeface="Helvetica Neue Medium"/>
              </a:rPr>
              <a:t>Jhaver</a:t>
            </a:r>
            <a:r>
              <a:rPr lang="en-US" sz="2000" dirty="0">
                <a:solidFill>
                  <a:schemeClr val="accent6"/>
                </a:solidFill>
                <a:latin typeface="Avenir Next" panose="020B0503020202020204" pitchFamily="34" charset="0"/>
                <a:ea typeface="Helvetica Neue Medium"/>
                <a:cs typeface="Helvetica Neue Medium"/>
              </a:rPr>
              <a:t>, Darren Scott Appling, Eric Gilbert, Amy </a:t>
            </a:r>
            <a:r>
              <a:rPr lang="en-US" sz="2000" dirty="0" err="1">
                <a:solidFill>
                  <a:schemeClr val="accent6"/>
                </a:solidFill>
                <a:latin typeface="Avenir Next" panose="020B0503020202020204" pitchFamily="34" charset="0"/>
                <a:ea typeface="Helvetica Neue Medium"/>
                <a:cs typeface="Helvetica Neue Medium"/>
              </a:rPr>
              <a:t>Bruckman</a:t>
            </a:r>
            <a:endParaRPr lang="en-US" sz="2000" dirty="0">
              <a:solidFill>
                <a:schemeClr val="accent6"/>
              </a:solidFill>
              <a:latin typeface="Avenir Next" panose="020B0503020202020204" pitchFamily="34" charset="0"/>
              <a:ea typeface="Helvetica Neue Medium"/>
              <a:cs typeface="Helvetica Neue Medium"/>
            </a:endParaRPr>
          </a:p>
          <a:p>
            <a:pPr lvl="0" algn="ctr">
              <a:spcBef>
                <a:spcPct val="0"/>
              </a:spcBef>
              <a:defRPr/>
            </a:pPr>
            <a:r>
              <a:rPr lang="en-US" sz="2000" dirty="0">
                <a:solidFill>
                  <a:schemeClr val="accent6"/>
                </a:solidFill>
                <a:latin typeface="Avenir Next" panose="020B0503020202020204" pitchFamily="34" charset="0"/>
                <a:ea typeface="Helvetica Neue Medium"/>
                <a:cs typeface="Helvetica Neue Medium"/>
              </a:rPr>
              <a:t>CSCW 2019 </a:t>
            </a:r>
          </a:p>
          <a:p>
            <a:pPr lvl="0" algn="ctr">
              <a:spcBef>
                <a:spcPct val="0"/>
              </a:spcBef>
              <a:defRPr/>
            </a:pPr>
            <a:r>
              <a:rPr lang="en-US" sz="2800" b="1" dirty="0">
                <a:solidFill>
                  <a:srgbClr val="23B8AD"/>
                </a:solidFill>
                <a:latin typeface="Avenir Next" panose="020B0503020202020204" pitchFamily="34" charset="0"/>
                <a:ea typeface="Helvetica Neue Medium"/>
                <a:cs typeface="Helvetica Neue Medium"/>
              </a:rPr>
              <a:t>(Best Paper Honorable Mention Award)</a:t>
            </a:r>
            <a:endParaRPr lang="en-US" sz="2800" b="1" dirty="0">
              <a:solidFill>
                <a:srgbClr val="23B8AD"/>
              </a:solidFill>
            </a:endParaRPr>
          </a:p>
        </p:txBody>
      </p:sp>
      <p:sp>
        <p:nvSpPr>
          <p:cNvPr id="10" name="Rounded Rectangle 9">
            <a:extLst>
              <a:ext uri="{FF2B5EF4-FFF2-40B4-BE49-F238E27FC236}">
                <a16:creationId xmlns:a16="http://schemas.microsoft.com/office/drawing/2014/main" id="{E6E184C0-368B-194C-8FEB-025497A512DB}"/>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
        <p:nvSpPr>
          <p:cNvPr id="3" name="Rectangle 2">
            <a:extLst>
              <a:ext uri="{FF2B5EF4-FFF2-40B4-BE49-F238E27FC236}">
                <a16:creationId xmlns:a16="http://schemas.microsoft.com/office/drawing/2014/main" id="{C2FD99E1-67D1-CE44-9321-63ACB882AD1E}"/>
              </a:ext>
            </a:extLst>
          </p:cNvPr>
          <p:cNvSpPr/>
          <p:nvPr/>
        </p:nvSpPr>
        <p:spPr>
          <a:xfrm>
            <a:off x="685800" y="2579298"/>
            <a:ext cx="3505200" cy="838200"/>
          </a:xfrm>
          <a:prstGeom prst="rect">
            <a:avLst/>
          </a:prstGeom>
          <a:solidFill>
            <a:srgbClr val="23B8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srgbClr val="FFFFFF"/>
                </a:solidFill>
                <a:latin typeface="Avenir Next" panose="020B0503020202020204" pitchFamily="34" charset="0"/>
              </a:rPr>
              <a:t>Transparency: </a:t>
            </a:r>
            <a:r>
              <a:rPr lang="en-US" sz="2400" b="1" dirty="0">
                <a:solidFill>
                  <a:srgbClr val="FFFFFF"/>
                </a:solidFill>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1741628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878762D-0D80-414F-93E9-BB81373620A7}"/>
              </a:ext>
            </a:extLst>
          </p:cNvPr>
          <p:cNvGrpSpPr/>
          <p:nvPr/>
        </p:nvGrpSpPr>
        <p:grpSpPr>
          <a:xfrm>
            <a:off x="685800" y="3200400"/>
            <a:ext cx="2542525" cy="2185845"/>
            <a:chOff x="685800" y="3200400"/>
            <a:chExt cx="2542525" cy="2185845"/>
          </a:xfrm>
        </p:grpSpPr>
        <p:sp>
          <p:nvSpPr>
            <p:cNvPr id="2" name="AutoShape 2"/>
            <p:cNvSpPr/>
            <p:nvPr/>
          </p:nvSpPr>
          <p:spPr>
            <a:xfrm>
              <a:off x="685800" y="3200400"/>
              <a:ext cx="2542525" cy="2185845"/>
            </a:xfrm>
            <a:prstGeom prst="wedgeRoundRectCallout">
              <a:avLst>
                <a:gd name="adj1" fmla="val -22182"/>
                <a:gd name="adj2" fmla="val 60932"/>
                <a:gd name="adj3" fmla="val 16667"/>
              </a:avLst>
            </a:prstGeom>
            <a:solidFill>
              <a:schemeClr val="tx2"/>
            </a:solidFill>
          </p:spPr>
        </p:sp>
        <p:sp>
          <p:nvSpPr>
            <p:cNvPr id="7" name="TextBox 7"/>
            <p:cNvSpPr txBox="1"/>
            <p:nvPr/>
          </p:nvSpPr>
          <p:spPr>
            <a:xfrm>
              <a:off x="1036456" y="3733800"/>
              <a:ext cx="1841213" cy="1094530"/>
            </a:xfrm>
            <a:prstGeom prst="rect">
              <a:avLst/>
            </a:prstGeom>
          </p:spPr>
          <p:txBody>
            <a:bodyPr lIns="0" tIns="0" rIns="0" bIns="0" rtlCol="0" anchor="t">
              <a:spAutoFit/>
            </a:bodyPr>
            <a:lstStyle/>
            <a:p>
              <a:pPr algn="ctr">
                <a:lnSpc>
                  <a:spcPts val="2947"/>
                </a:lnSpc>
              </a:pPr>
              <a:r>
                <a:rPr lang="en-US" sz="2267" b="1" spc="181" dirty="0">
                  <a:solidFill>
                    <a:srgbClr val="FBF1EF"/>
                  </a:solidFill>
                  <a:latin typeface="Montserrat" pitchFamily="2" charset="77"/>
                </a:rPr>
                <a:t>LET’S BEAT UP FAT KIDS!</a:t>
              </a:r>
            </a:p>
          </p:txBody>
        </p:sp>
      </p:grpSp>
      <p:grpSp>
        <p:nvGrpSpPr>
          <p:cNvPr id="31" name="Group 30">
            <a:extLst>
              <a:ext uri="{FF2B5EF4-FFF2-40B4-BE49-F238E27FC236}">
                <a16:creationId xmlns:a16="http://schemas.microsoft.com/office/drawing/2014/main" id="{64AC47D4-9712-EA4C-B4CB-E107EA040BDC}"/>
              </a:ext>
            </a:extLst>
          </p:cNvPr>
          <p:cNvGrpSpPr/>
          <p:nvPr/>
        </p:nvGrpSpPr>
        <p:grpSpPr>
          <a:xfrm>
            <a:off x="6204384" y="3200829"/>
            <a:ext cx="2542525" cy="2185416"/>
            <a:chOff x="6204384" y="3200829"/>
            <a:chExt cx="2542525" cy="2185416"/>
          </a:xfrm>
        </p:grpSpPr>
        <p:sp>
          <p:nvSpPr>
            <p:cNvPr id="4" name="AutoShape 4"/>
            <p:cNvSpPr/>
            <p:nvPr/>
          </p:nvSpPr>
          <p:spPr>
            <a:xfrm>
              <a:off x="6204384" y="3200829"/>
              <a:ext cx="2542525" cy="2185416"/>
            </a:xfrm>
            <a:prstGeom prst="wedgeRoundRectCallout">
              <a:avLst>
                <a:gd name="adj1" fmla="val -20833"/>
                <a:gd name="adj2" fmla="val 60931"/>
                <a:gd name="adj3" fmla="val 16667"/>
              </a:avLst>
            </a:prstGeom>
            <a:solidFill>
              <a:schemeClr val="accent4"/>
            </a:solidFill>
          </p:spPr>
        </p:sp>
        <p:sp>
          <p:nvSpPr>
            <p:cNvPr id="10" name="TextBox 10"/>
            <p:cNvSpPr txBox="1"/>
            <p:nvPr/>
          </p:nvSpPr>
          <p:spPr>
            <a:xfrm>
              <a:off x="6522031" y="3733800"/>
              <a:ext cx="1904517" cy="1094530"/>
            </a:xfrm>
            <a:prstGeom prst="rect">
              <a:avLst/>
            </a:prstGeom>
          </p:spPr>
          <p:txBody>
            <a:bodyPr wrap="square" lIns="0" tIns="0" rIns="0" bIns="0" rtlCol="0" anchor="t">
              <a:spAutoFit/>
            </a:bodyPr>
            <a:lstStyle/>
            <a:p>
              <a:pPr algn="ctr">
                <a:lnSpc>
                  <a:spcPts val="2947"/>
                </a:lnSpc>
              </a:pPr>
              <a:r>
                <a:rPr lang="en-US" sz="2267" b="1" spc="181" dirty="0">
                  <a:solidFill>
                    <a:srgbClr val="FBF1EF"/>
                  </a:solidFill>
                  <a:latin typeface="Montserrat" pitchFamily="2" charset="77"/>
                </a:rPr>
                <a:t>I HOPE SOMEONE KILLS YOU!</a:t>
              </a:r>
            </a:p>
          </p:txBody>
        </p:sp>
      </p:grpSp>
      <p:grpSp>
        <p:nvGrpSpPr>
          <p:cNvPr id="28" name="Group 27">
            <a:extLst>
              <a:ext uri="{FF2B5EF4-FFF2-40B4-BE49-F238E27FC236}">
                <a16:creationId xmlns:a16="http://schemas.microsoft.com/office/drawing/2014/main" id="{8B9A1EE7-6B44-9948-A683-0340A62C02EB}"/>
              </a:ext>
            </a:extLst>
          </p:cNvPr>
          <p:cNvGrpSpPr/>
          <p:nvPr/>
        </p:nvGrpSpPr>
        <p:grpSpPr>
          <a:xfrm>
            <a:off x="3418908" y="1905000"/>
            <a:ext cx="2542525" cy="2185416"/>
            <a:chOff x="3445092" y="1471755"/>
            <a:chExt cx="2542525" cy="2185416"/>
          </a:xfrm>
        </p:grpSpPr>
        <p:sp>
          <p:nvSpPr>
            <p:cNvPr id="5" name="AutoShape 5"/>
            <p:cNvSpPr/>
            <p:nvPr/>
          </p:nvSpPr>
          <p:spPr>
            <a:xfrm>
              <a:off x="3445092" y="1471755"/>
              <a:ext cx="2542525" cy="2185416"/>
            </a:xfrm>
            <a:prstGeom prst="wedgeRoundRectCallout">
              <a:avLst>
                <a:gd name="adj1" fmla="val -20833"/>
                <a:gd name="adj2" fmla="val 63023"/>
                <a:gd name="adj3" fmla="val 16667"/>
              </a:avLst>
            </a:prstGeom>
            <a:solidFill>
              <a:schemeClr val="accent3"/>
            </a:solidFill>
          </p:spPr>
        </p:sp>
        <p:sp>
          <p:nvSpPr>
            <p:cNvPr id="13" name="TextBox 13"/>
            <p:cNvSpPr txBox="1"/>
            <p:nvPr/>
          </p:nvSpPr>
          <p:spPr>
            <a:xfrm>
              <a:off x="3795747" y="1896072"/>
              <a:ext cx="1841213" cy="1099468"/>
            </a:xfrm>
            <a:prstGeom prst="rect">
              <a:avLst/>
            </a:prstGeom>
          </p:spPr>
          <p:txBody>
            <a:bodyPr lIns="0" tIns="0" rIns="0" bIns="0" rtlCol="0" anchor="t">
              <a:spAutoFit/>
            </a:bodyPr>
            <a:lstStyle/>
            <a:p>
              <a:pPr algn="ctr">
                <a:lnSpc>
                  <a:spcPts val="2947"/>
                </a:lnSpc>
              </a:pPr>
              <a:r>
                <a:rPr lang="en-US" sz="2267" b="1" spc="181" dirty="0">
                  <a:solidFill>
                    <a:srgbClr val="FBF1EF"/>
                  </a:solidFill>
                  <a:latin typeface="Montserrat" pitchFamily="2" charset="77"/>
                </a:rPr>
                <a:t>SOMEONE SHOOT TRUMP!</a:t>
              </a:r>
            </a:p>
          </p:txBody>
        </p:sp>
      </p:grpSp>
      <p:grpSp>
        <p:nvGrpSpPr>
          <p:cNvPr id="29" name="Group 28">
            <a:extLst>
              <a:ext uri="{FF2B5EF4-FFF2-40B4-BE49-F238E27FC236}">
                <a16:creationId xmlns:a16="http://schemas.microsoft.com/office/drawing/2014/main" id="{761559EF-DAF7-334D-8C11-6C72F9C4B94C}"/>
              </a:ext>
            </a:extLst>
          </p:cNvPr>
          <p:cNvGrpSpPr/>
          <p:nvPr/>
        </p:nvGrpSpPr>
        <p:grpSpPr>
          <a:xfrm>
            <a:off x="8963676" y="1905000"/>
            <a:ext cx="2542525" cy="2185416"/>
            <a:chOff x="8963676" y="1471755"/>
            <a:chExt cx="2542525" cy="2185416"/>
          </a:xfrm>
        </p:grpSpPr>
        <p:sp>
          <p:nvSpPr>
            <p:cNvPr id="3" name="AutoShape 3"/>
            <p:cNvSpPr/>
            <p:nvPr/>
          </p:nvSpPr>
          <p:spPr>
            <a:xfrm>
              <a:off x="8963676" y="1471755"/>
              <a:ext cx="2542525" cy="2185416"/>
            </a:xfrm>
            <a:prstGeom prst="wedgeRoundRectCallout">
              <a:avLst>
                <a:gd name="adj1" fmla="val -20383"/>
                <a:gd name="adj2" fmla="val 61454"/>
                <a:gd name="adj3" fmla="val 16667"/>
              </a:avLst>
            </a:prstGeom>
            <a:solidFill>
              <a:schemeClr val="accent6"/>
            </a:solidFill>
          </p:spPr>
        </p:sp>
        <p:sp>
          <p:nvSpPr>
            <p:cNvPr id="16" name="TextBox 16"/>
            <p:cNvSpPr txBox="1"/>
            <p:nvPr/>
          </p:nvSpPr>
          <p:spPr>
            <a:xfrm>
              <a:off x="9206626" y="1645301"/>
              <a:ext cx="2056624" cy="1838324"/>
            </a:xfrm>
            <a:prstGeom prst="rect">
              <a:avLst/>
            </a:prstGeom>
          </p:spPr>
          <p:txBody>
            <a:bodyPr wrap="square" lIns="0" tIns="0" rIns="0" bIns="0" rtlCol="0" anchor="t">
              <a:spAutoFit/>
            </a:bodyPr>
            <a:lstStyle/>
            <a:p>
              <a:pPr algn="ctr">
                <a:lnSpc>
                  <a:spcPts val="2947"/>
                </a:lnSpc>
              </a:pPr>
              <a:r>
                <a:rPr lang="en-US" sz="2267" b="1" spc="181" dirty="0">
                  <a:solidFill>
                    <a:srgbClr val="FBF1EF"/>
                  </a:solidFill>
                  <a:latin typeface="Montserrat" pitchFamily="2" charset="77"/>
                </a:rPr>
                <a:t>#STAB AND BECOME THE FEAR OF THE ZIONIST</a:t>
              </a:r>
            </a:p>
          </p:txBody>
        </p:sp>
      </p:grpSp>
      <p:sp>
        <p:nvSpPr>
          <p:cNvPr id="26" name="TextBox 4">
            <a:extLst>
              <a:ext uri="{FF2B5EF4-FFF2-40B4-BE49-F238E27FC236}">
                <a16:creationId xmlns:a16="http://schemas.microsoft.com/office/drawing/2014/main" id="{DA1FD43B-C9DE-5847-B12F-4F5DBCDF8926}"/>
              </a:ext>
            </a:extLst>
          </p:cNvPr>
          <p:cNvSpPr txBox="1"/>
          <p:nvPr/>
        </p:nvSpPr>
        <p:spPr>
          <a:xfrm>
            <a:off x="381000" y="363663"/>
            <a:ext cx="10179434" cy="738664"/>
          </a:xfrm>
          <a:prstGeom prst="rect">
            <a:avLst/>
          </a:prstGeom>
        </p:spPr>
        <p:txBody>
          <a:bodyPr wrap="square" lIns="0" tIns="0" rIns="0" bIns="0" rtlCol="0" anchor="t">
            <a:spAutoFit/>
          </a:bodyPr>
          <a:lstStyle/>
          <a:p>
            <a:pPr defTabSz="609630"/>
            <a:r>
              <a:rPr lang="en-US" sz="4800" dirty="0">
                <a:solidFill>
                  <a:schemeClr val="accent6"/>
                </a:solidFill>
                <a:latin typeface="Avenir Next" panose="020B0503020202020204" pitchFamily="34" charset="0"/>
              </a:rPr>
              <a:t>Will You Allow This On Your Site?</a:t>
            </a:r>
            <a:endParaRPr lang="en-US" sz="4400" b="1" spc="-87" dirty="0">
              <a:solidFill>
                <a:schemeClr val="accent6"/>
              </a:solidFill>
              <a:latin typeface="Avenir Next" panose="020B0503020202020204" pitchFamily="34" charset="0"/>
            </a:endParaRPr>
          </a:p>
        </p:txBody>
      </p:sp>
      <p:sp>
        <p:nvSpPr>
          <p:cNvPr id="27" name="TextBox 4">
            <a:extLst>
              <a:ext uri="{FF2B5EF4-FFF2-40B4-BE49-F238E27FC236}">
                <a16:creationId xmlns:a16="http://schemas.microsoft.com/office/drawing/2014/main" id="{A4820F86-37C3-144A-83AD-FE8E3C8C3DD8}"/>
              </a:ext>
            </a:extLst>
          </p:cNvPr>
          <p:cNvSpPr txBox="1"/>
          <p:nvPr/>
        </p:nvSpPr>
        <p:spPr>
          <a:xfrm>
            <a:off x="1326767" y="5755244"/>
            <a:ext cx="10179434" cy="738664"/>
          </a:xfrm>
          <a:prstGeom prst="rect">
            <a:avLst/>
          </a:prstGeom>
        </p:spPr>
        <p:txBody>
          <a:bodyPr wrap="square" lIns="0" tIns="0" rIns="0" bIns="0" rtlCol="0" anchor="t">
            <a:spAutoFit/>
          </a:bodyPr>
          <a:lstStyle/>
          <a:p>
            <a:pPr algn="r" defTabSz="609630"/>
            <a:r>
              <a:rPr lang="en-US" sz="4800" b="1" dirty="0">
                <a:solidFill>
                  <a:schemeClr val="accent6"/>
                </a:solidFill>
                <a:latin typeface="Avenir Next" panose="020B0503020202020204" pitchFamily="34" charset="0"/>
              </a:rPr>
              <a:t>Content Moderation</a:t>
            </a:r>
            <a:endParaRPr lang="en-US" sz="4400" b="1" spc="-87" dirty="0">
              <a:solidFill>
                <a:schemeClr val="accent6"/>
              </a:solidFill>
              <a:latin typeface="Avenir Next" panose="020B0503020202020204" pitchFamily="34"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A725A987-B063-C54C-A2D4-52F63C7C8446}"/>
              </a:ext>
            </a:extLst>
          </p:cNvPr>
          <p:cNvSpPr txBox="1">
            <a:spLocks/>
          </p:cNvSpPr>
          <p:nvPr/>
        </p:nvSpPr>
        <p:spPr>
          <a:xfrm>
            <a:off x="663027" y="2643131"/>
            <a:ext cx="4114800" cy="1571737"/>
          </a:xfrm>
          <a:prstGeom prst="rect">
            <a:avLst/>
          </a:prstGeom>
        </p:spPr>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solidFill>
                  <a:schemeClr val="accent6"/>
                </a:solidFill>
                <a:latin typeface="Avenir Next" panose="020B0503020202020204" pitchFamily="34" charset="0"/>
              </a:rPr>
              <a:t>907 Reddit users who experienced content removals</a:t>
            </a:r>
          </a:p>
        </p:txBody>
      </p:sp>
      <p:pic>
        <p:nvPicPr>
          <p:cNvPr id="9" name="Content Placeholder 6" descr="A screenshot of a social media post&#10;&#10;Description automatically generated">
            <a:extLst>
              <a:ext uri="{FF2B5EF4-FFF2-40B4-BE49-F238E27FC236}">
                <a16:creationId xmlns:a16="http://schemas.microsoft.com/office/drawing/2014/main" id="{3CB89B62-9423-3D4A-A566-D11C9BC00CB4}"/>
              </a:ext>
            </a:extLst>
          </p:cNvPr>
          <p:cNvPicPr>
            <a:picLocks noChangeAspect="1"/>
          </p:cNvPicPr>
          <p:nvPr/>
        </p:nvPicPr>
        <p:blipFill>
          <a:blip r:embed="rId4">
            <a:alphaModFix amt="80000"/>
          </a:blip>
          <a:srcRect t="17305" b="17305"/>
          <a:stretch>
            <a:fillRect/>
          </a:stretch>
        </p:blipFill>
        <p:spPr>
          <a:xfrm>
            <a:off x="5257800" y="1258887"/>
            <a:ext cx="6172200" cy="4873625"/>
          </a:xfrm>
          <a:prstGeom prst="rect">
            <a:avLst/>
          </a:prstGeom>
        </p:spPr>
      </p:pic>
      <p:sp>
        <p:nvSpPr>
          <p:cNvPr id="10" name="Rectangle 9">
            <a:extLst>
              <a:ext uri="{FF2B5EF4-FFF2-40B4-BE49-F238E27FC236}">
                <a16:creationId xmlns:a16="http://schemas.microsoft.com/office/drawing/2014/main" id="{55E6847F-B30B-6E45-9401-4C181E037CA8}"/>
              </a:ext>
            </a:extLst>
          </p:cNvPr>
          <p:cNvSpPr/>
          <p:nvPr/>
        </p:nvSpPr>
        <p:spPr>
          <a:xfrm>
            <a:off x="663027" y="1600200"/>
            <a:ext cx="1721946" cy="646331"/>
          </a:xfrm>
          <a:prstGeom prst="rect">
            <a:avLst/>
          </a:prstGeom>
        </p:spPr>
        <p:txBody>
          <a:bodyPr wrap="none">
            <a:spAutoFit/>
          </a:bodyPr>
          <a:lstStyle/>
          <a:p>
            <a:r>
              <a:rPr lang="en-US" sz="3600" b="1" dirty="0">
                <a:solidFill>
                  <a:schemeClr val="accent3"/>
                </a:solidFill>
                <a:latin typeface="Avenir Next" panose="020B0503020202020204" pitchFamily="34" charset="0"/>
              </a:rPr>
              <a:t>Survey</a:t>
            </a:r>
            <a:endParaRPr lang="en-US" sz="1200" b="1" dirty="0">
              <a:solidFill>
                <a:schemeClr val="accent3"/>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25A14788-A31D-E64E-AFA3-30848EA27A52}"/>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1812181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E6847F-B30B-6E45-9401-4C181E037CA8}"/>
              </a:ext>
            </a:extLst>
          </p:cNvPr>
          <p:cNvSpPr/>
          <p:nvPr/>
        </p:nvSpPr>
        <p:spPr>
          <a:xfrm>
            <a:off x="1157784" y="2079347"/>
            <a:ext cx="4112023" cy="646331"/>
          </a:xfrm>
          <a:prstGeom prst="rect">
            <a:avLst/>
          </a:prstGeom>
        </p:spPr>
        <p:txBody>
          <a:bodyPr wrap="none">
            <a:spAutoFit/>
          </a:bodyPr>
          <a:lstStyle/>
          <a:p>
            <a:r>
              <a:rPr lang="en-US" sz="3600" b="1" dirty="0">
                <a:solidFill>
                  <a:schemeClr val="accent3"/>
                </a:solidFill>
                <a:latin typeface="Avenir Next" panose="020B0503020202020204" pitchFamily="34" charset="0"/>
              </a:rPr>
              <a:t>Survey Questions</a:t>
            </a:r>
            <a:endParaRPr lang="en-US" sz="1200" b="1" dirty="0">
              <a:solidFill>
                <a:schemeClr val="accent3"/>
              </a:solidFill>
              <a:latin typeface="Avenir Next" panose="020B0503020202020204" pitchFamily="34" charset="0"/>
            </a:endParaRPr>
          </a:p>
        </p:txBody>
      </p:sp>
      <p:sp>
        <p:nvSpPr>
          <p:cNvPr id="28" name="TextBox 27">
            <a:extLst>
              <a:ext uri="{FF2B5EF4-FFF2-40B4-BE49-F238E27FC236}">
                <a16:creationId xmlns:a16="http://schemas.microsoft.com/office/drawing/2014/main" id="{F4A1D8B7-A3D6-854C-B65F-149DA30F62C5}"/>
              </a:ext>
            </a:extLst>
          </p:cNvPr>
          <p:cNvSpPr txBox="1"/>
          <p:nvPr/>
        </p:nvSpPr>
        <p:spPr>
          <a:xfrm>
            <a:off x="1157784" y="3049895"/>
            <a:ext cx="9876432" cy="2308324"/>
          </a:xfrm>
          <a:prstGeom prst="rect">
            <a:avLst/>
          </a:prstGeom>
          <a:noFill/>
        </p:spPr>
        <p:txBody>
          <a:bodyPr wrap="square" rtlCol="0">
            <a:spAutoFit/>
          </a:bodyPr>
          <a:lstStyle/>
          <a:p>
            <a:r>
              <a:rPr lang="en-US" sz="2400" b="1" dirty="0">
                <a:solidFill>
                  <a:schemeClr val="accent3"/>
                </a:solidFill>
                <a:latin typeface="Avenir Next" panose="020B0503020202020204" pitchFamily="34" charset="0"/>
              </a:rPr>
              <a:t>Multiple Choice Questions</a:t>
            </a:r>
          </a:p>
          <a:p>
            <a:pPr marL="800100" lvl="1" indent="-342900">
              <a:buFont typeface="Arial" panose="020B0604020202020204" pitchFamily="34" charset="0"/>
              <a:buChar char="•"/>
            </a:pPr>
            <a:r>
              <a:rPr lang="en-US" sz="2400" dirty="0">
                <a:solidFill>
                  <a:schemeClr val="accent6"/>
                </a:solidFill>
                <a:latin typeface="Avenir Next" panose="020B0503020202020204" pitchFamily="34" charset="0"/>
              </a:rPr>
              <a:t>Regression analyses</a:t>
            </a:r>
          </a:p>
          <a:p>
            <a:pPr marL="800100" lvl="1" indent="-342900">
              <a:buFont typeface="Arial" panose="020B0604020202020204" pitchFamily="34" charset="0"/>
              <a:buChar char="•"/>
            </a:pPr>
            <a:endParaRPr lang="en-US" sz="2400" dirty="0">
              <a:solidFill>
                <a:schemeClr val="accent6"/>
              </a:solidFill>
              <a:latin typeface="Avenir Next" panose="020B0503020202020204" pitchFamily="34" charset="0"/>
            </a:endParaRPr>
          </a:p>
          <a:p>
            <a:r>
              <a:rPr lang="en-US" sz="2400" b="1" dirty="0">
                <a:solidFill>
                  <a:schemeClr val="accent3"/>
                </a:solidFill>
                <a:latin typeface="Avenir Next" panose="020B0503020202020204" pitchFamily="34" charset="0"/>
              </a:rPr>
              <a:t>Open-ended Questions:</a:t>
            </a:r>
          </a:p>
          <a:p>
            <a:pPr marL="800100" lvl="1" indent="-342900">
              <a:buFont typeface="Arial" panose="020B0604020202020204" pitchFamily="34" charset="0"/>
              <a:buChar char="•"/>
            </a:pPr>
            <a:r>
              <a:rPr lang="en-US" sz="2400" dirty="0">
                <a:solidFill>
                  <a:schemeClr val="accent6"/>
                </a:solidFill>
                <a:latin typeface="Avenir Next" panose="020B0503020202020204" pitchFamily="34" charset="0"/>
              </a:rPr>
              <a:t>e.g., “Please explain how you feel about the post removal”</a:t>
            </a:r>
          </a:p>
          <a:p>
            <a:pPr marL="800100" lvl="1" indent="-342900">
              <a:buFont typeface="Arial" panose="020B0604020202020204" pitchFamily="34" charset="0"/>
              <a:buChar char="•"/>
            </a:pPr>
            <a:r>
              <a:rPr lang="en-US" sz="2400" dirty="0">
                <a:solidFill>
                  <a:schemeClr val="accent6"/>
                </a:solidFill>
                <a:latin typeface="Avenir Next" panose="020B0503020202020204" pitchFamily="34" charset="0"/>
              </a:rPr>
              <a:t>Inductive analysis</a:t>
            </a:r>
          </a:p>
        </p:txBody>
      </p:sp>
      <p:sp>
        <p:nvSpPr>
          <p:cNvPr id="7" name="Rounded Rectangle 6">
            <a:extLst>
              <a:ext uri="{FF2B5EF4-FFF2-40B4-BE49-F238E27FC236}">
                <a16:creationId xmlns:a16="http://schemas.microsoft.com/office/drawing/2014/main" id="{907B09EB-DBBF-7648-9C56-98E287A5B63B}"/>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3389742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E6847F-B30B-6E45-9401-4C181E037CA8}"/>
              </a:ext>
            </a:extLst>
          </p:cNvPr>
          <p:cNvSpPr/>
          <p:nvPr/>
        </p:nvSpPr>
        <p:spPr>
          <a:xfrm>
            <a:off x="4343854" y="1222783"/>
            <a:ext cx="3504293"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RQ1: Attitudes</a:t>
            </a:r>
            <a:endParaRPr lang="en-US" sz="1200" b="1" dirty="0">
              <a:solidFill>
                <a:schemeClr val="accent3"/>
              </a:solidFill>
              <a:latin typeface="Avenir Next" panose="020B0503020202020204" pitchFamily="34" charset="0"/>
            </a:endParaRPr>
          </a:p>
        </p:txBody>
      </p:sp>
      <p:grpSp>
        <p:nvGrpSpPr>
          <p:cNvPr id="3" name="Group 2">
            <a:extLst>
              <a:ext uri="{FF2B5EF4-FFF2-40B4-BE49-F238E27FC236}">
                <a16:creationId xmlns:a16="http://schemas.microsoft.com/office/drawing/2014/main" id="{E61FB85A-B5A0-5541-97BE-489047C823EA}"/>
              </a:ext>
            </a:extLst>
          </p:cNvPr>
          <p:cNvGrpSpPr/>
          <p:nvPr/>
        </p:nvGrpSpPr>
        <p:grpSpPr>
          <a:xfrm>
            <a:off x="914400" y="1924383"/>
            <a:ext cx="10363200" cy="506228"/>
            <a:chOff x="609600" y="2176584"/>
            <a:chExt cx="10363200" cy="506228"/>
          </a:xfrm>
        </p:grpSpPr>
        <p:sp>
          <p:nvSpPr>
            <p:cNvPr id="28" name="TextBox 27">
              <a:extLst>
                <a:ext uri="{FF2B5EF4-FFF2-40B4-BE49-F238E27FC236}">
                  <a16:creationId xmlns:a16="http://schemas.microsoft.com/office/drawing/2014/main" id="{F4A1D8B7-A3D6-854C-B65F-149DA30F62C5}"/>
                </a:ext>
              </a:extLst>
            </p:cNvPr>
            <p:cNvSpPr txBox="1"/>
            <p:nvPr/>
          </p:nvSpPr>
          <p:spPr>
            <a:xfrm>
              <a:off x="609600" y="2248847"/>
              <a:ext cx="10363200" cy="433965"/>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How is providing removal explanations associated with </a:t>
              </a: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user attitudes</a:t>
              </a: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6" name="Rectangle 5">
              <a:extLst>
                <a:ext uri="{FF2B5EF4-FFF2-40B4-BE49-F238E27FC236}">
                  <a16:creationId xmlns:a16="http://schemas.microsoft.com/office/drawing/2014/main" id="{A0FCD39A-462E-834B-B5AE-EED141DEF376}"/>
                </a:ext>
              </a:extLst>
            </p:cNvPr>
            <p:cNvSpPr/>
            <p:nvPr/>
          </p:nvSpPr>
          <p:spPr>
            <a:xfrm>
              <a:off x="8305800" y="2176584"/>
              <a:ext cx="2286000" cy="506228"/>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Right Arrow 8">
            <a:extLst>
              <a:ext uri="{FF2B5EF4-FFF2-40B4-BE49-F238E27FC236}">
                <a16:creationId xmlns:a16="http://schemas.microsoft.com/office/drawing/2014/main" id="{BE9D5459-A651-0143-BC95-9AA5BD2EEE51}"/>
              </a:ext>
            </a:extLst>
          </p:cNvPr>
          <p:cNvSpPr/>
          <p:nvPr/>
        </p:nvSpPr>
        <p:spPr>
          <a:xfrm rot="3227167">
            <a:off x="6241685" y="2669587"/>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9DC1A892-E241-0A42-9131-97E7D6EB169E}"/>
              </a:ext>
            </a:extLst>
          </p:cNvPr>
          <p:cNvGrpSpPr/>
          <p:nvPr/>
        </p:nvGrpSpPr>
        <p:grpSpPr>
          <a:xfrm>
            <a:off x="1387686" y="2984927"/>
            <a:ext cx="4038600" cy="3359821"/>
            <a:chOff x="1387686" y="2984927"/>
            <a:chExt cx="4038600" cy="3359821"/>
          </a:xfrm>
        </p:grpSpPr>
        <p:sp>
          <p:nvSpPr>
            <p:cNvPr id="11" name="TextBox 10">
              <a:extLst>
                <a:ext uri="{FF2B5EF4-FFF2-40B4-BE49-F238E27FC236}">
                  <a16:creationId xmlns:a16="http://schemas.microsoft.com/office/drawing/2014/main" id="{38659604-F775-7E4D-9511-A27B060CC555}"/>
                </a:ext>
              </a:extLst>
            </p:cNvPr>
            <p:cNvSpPr txBox="1"/>
            <p:nvPr/>
          </p:nvSpPr>
          <p:spPr>
            <a:xfrm>
              <a:off x="2554420" y="2984927"/>
              <a:ext cx="1725987" cy="4909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Fairness</a:t>
              </a:r>
              <a:endParaRPr kumimoji="0" lang="en-US" sz="24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07DAD4F0-B3C8-634C-8F0F-0FED272189A1}"/>
                </a:ext>
              </a:extLst>
            </p:cNvPr>
            <p:cNvSpPr txBox="1"/>
            <p:nvPr/>
          </p:nvSpPr>
          <p:spPr>
            <a:xfrm>
              <a:off x="1387686" y="3421921"/>
              <a:ext cx="4038600" cy="87870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Perceptions of fairness of post-removal</a:t>
              </a:r>
              <a:endParaRPr kumimoji="0" lang="en-US" sz="240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CA2A3E68-8A32-9349-B885-382C53A717B8}"/>
                </a:ext>
              </a:extLst>
            </p:cNvPr>
            <p:cNvSpPr/>
            <p:nvPr/>
          </p:nvSpPr>
          <p:spPr>
            <a:xfrm>
              <a:off x="1571811" y="4342212"/>
              <a:ext cx="3657600" cy="2002536"/>
            </a:xfrm>
            <a:prstGeom prst="rect">
              <a:avLst/>
            </a:prstGeom>
            <a:solidFill>
              <a:schemeClr val="bg1">
                <a:lumMod val="95000"/>
              </a:schemeClr>
            </a:solidFill>
          </p:spPr>
          <p:txBody>
            <a:bodyPr wrap="square" lIns="91440" tIns="91440" rIns="91440" bIns="91440" anchor="ctr">
              <a:spAutoFit/>
            </a:bodyPr>
            <a:lstStyle/>
            <a:p>
              <a:pPr marL="0" lvl="1">
                <a:defRPr/>
              </a:pPr>
              <a:r>
                <a:rPr lang="en-US" sz="1600" dirty="0">
                  <a:solidFill>
                    <a:prstClr val="black"/>
                  </a:solidFill>
                  <a:latin typeface="Avenir Next" panose="020B0503020202020204" pitchFamily="34" charset="0"/>
                  <a:ea typeface="Verdana" panose="020B0604030504040204" pitchFamily="34" charset="0"/>
                  <a:cs typeface="Verdana" panose="020B0604030504040204" pitchFamily="34" charset="0"/>
                </a:rPr>
                <a:t>Q - I think that the removal was fair:</a:t>
              </a:r>
            </a:p>
            <a:p>
              <a:pPr marL="800100" lvl="2" indent="-342900">
                <a:buFont typeface="+mj-lt"/>
                <a:buAutoNum type="alphaLcParenR"/>
                <a:defRPr/>
              </a:pPr>
              <a:r>
                <a:rPr lang="en-US" sz="1600" dirty="0">
                  <a:latin typeface="Avenir Next" panose="020B0503020202020204" pitchFamily="34" charset="0"/>
                  <a:ea typeface="Verdana" panose="020B0604030504040204" pitchFamily="34" charset="0"/>
                  <a:cs typeface="Verdana" panose="020B0604030504040204" pitchFamily="34" charset="0"/>
                </a:rPr>
                <a:t>Strongly Agree	</a:t>
              </a:r>
            </a:p>
            <a:p>
              <a:pPr marL="800100" lvl="2" indent="-342900">
                <a:buFont typeface="+mj-lt"/>
                <a:buAutoNum type="alphaLcParenR"/>
                <a:defRPr/>
              </a:pPr>
              <a:r>
                <a:rPr lang="en-US" sz="1600" dirty="0">
                  <a:latin typeface="Avenir Next" panose="020B0503020202020204" pitchFamily="34" charset="0"/>
                  <a:ea typeface="Verdana" panose="020B0604030504040204" pitchFamily="34" charset="0"/>
                  <a:cs typeface="Verdana" panose="020B0604030504040204" pitchFamily="34" charset="0"/>
                </a:rPr>
                <a:t>Agree	</a:t>
              </a:r>
            </a:p>
            <a:p>
              <a:pPr marL="800100" lvl="2" indent="-342900">
                <a:buFont typeface="+mj-lt"/>
                <a:buAutoNum type="alphaLcParenR"/>
                <a:defRPr/>
              </a:pPr>
              <a:r>
                <a:rPr lang="en-US" sz="1600" dirty="0">
                  <a:latin typeface="Avenir Next" panose="020B0503020202020204" pitchFamily="34" charset="0"/>
                  <a:ea typeface="Verdana" panose="020B0604030504040204" pitchFamily="34" charset="0"/>
                  <a:cs typeface="Verdana" panose="020B0604030504040204" pitchFamily="34" charset="0"/>
                </a:rPr>
                <a:t>Neutral</a:t>
              </a:r>
            </a:p>
            <a:p>
              <a:pPr marL="800100" lvl="2" indent="-342900">
                <a:buFont typeface="+mj-lt"/>
                <a:buAutoNum type="alphaLcParenR"/>
                <a:defRPr/>
              </a:pPr>
              <a:r>
                <a:rPr lang="en-US" sz="1600" dirty="0">
                  <a:latin typeface="Avenir Next" panose="020B0503020202020204" pitchFamily="34" charset="0"/>
                  <a:ea typeface="Verdana" panose="020B0604030504040204" pitchFamily="34" charset="0"/>
                  <a:cs typeface="Verdana" panose="020B0604030504040204" pitchFamily="34" charset="0"/>
                </a:rPr>
                <a:t>Disagree</a:t>
              </a:r>
            </a:p>
            <a:p>
              <a:pPr marL="800100" lvl="2" indent="-342900">
                <a:buFont typeface="+mj-lt"/>
                <a:buAutoNum type="alphaLcParenR"/>
                <a:defRPr/>
              </a:pPr>
              <a:r>
                <a:rPr lang="en-US" sz="1600" dirty="0">
                  <a:latin typeface="Avenir Next" panose="020B0503020202020204" pitchFamily="34" charset="0"/>
                  <a:ea typeface="Verdana" panose="020B0604030504040204" pitchFamily="34" charset="0"/>
                  <a:cs typeface="Verdana" panose="020B0604030504040204" pitchFamily="34" charset="0"/>
                </a:rPr>
                <a:t>Strongly Disagree</a:t>
              </a:r>
            </a:p>
          </p:txBody>
        </p:sp>
      </p:grpSp>
      <p:grpSp>
        <p:nvGrpSpPr>
          <p:cNvPr id="18" name="Group 17">
            <a:extLst>
              <a:ext uri="{FF2B5EF4-FFF2-40B4-BE49-F238E27FC236}">
                <a16:creationId xmlns:a16="http://schemas.microsoft.com/office/drawing/2014/main" id="{C6E9A285-EEF6-DF48-8864-17AB481654A4}"/>
              </a:ext>
            </a:extLst>
          </p:cNvPr>
          <p:cNvGrpSpPr/>
          <p:nvPr/>
        </p:nvGrpSpPr>
        <p:grpSpPr>
          <a:xfrm>
            <a:off x="6838942" y="2987896"/>
            <a:ext cx="4281101" cy="3354864"/>
            <a:chOff x="6838942" y="2987896"/>
            <a:chExt cx="4281101" cy="3354864"/>
          </a:xfrm>
        </p:grpSpPr>
        <p:sp>
          <p:nvSpPr>
            <p:cNvPr id="12" name="TextBox 11">
              <a:extLst>
                <a:ext uri="{FF2B5EF4-FFF2-40B4-BE49-F238E27FC236}">
                  <a16:creationId xmlns:a16="http://schemas.microsoft.com/office/drawing/2014/main" id="{A61DB8E8-CE4B-D74B-A5B3-D3FC9356E5B3}"/>
                </a:ext>
              </a:extLst>
            </p:cNvPr>
            <p:cNvSpPr txBox="1"/>
            <p:nvPr/>
          </p:nvSpPr>
          <p:spPr>
            <a:xfrm>
              <a:off x="6858757" y="2987896"/>
              <a:ext cx="4155552" cy="4909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Desire to Post Again</a:t>
              </a:r>
              <a:endParaRPr kumimoji="0" lang="en-US" sz="24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a16="http://schemas.microsoft.com/office/drawing/2014/main" id="{801524DA-F846-E845-8C0C-A146D49FAB96}"/>
                </a:ext>
              </a:extLst>
            </p:cNvPr>
            <p:cNvSpPr txBox="1"/>
            <p:nvPr/>
          </p:nvSpPr>
          <p:spPr>
            <a:xfrm>
              <a:off x="6838942" y="3421921"/>
              <a:ext cx="4281101" cy="87870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Attitude about posting again in the future</a:t>
              </a:r>
              <a:endParaRPr kumimoji="0" lang="en-US" sz="240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28046A1B-B2E4-1A44-AA5C-8A3549684450}"/>
                </a:ext>
              </a:extLst>
            </p:cNvPr>
            <p:cNvSpPr/>
            <p:nvPr/>
          </p:nvSpPr>
          <p:spPr>
            <a:xfrm>
              <a:off x="7150692" y="4342212"/>
              <a:ext cx="3657600" cy="2000548"/>
            </a:xfrm>
            <a:prstGeom prst="rect">
              <a:avLst/>
            </a:prstGeom>
            <a:solidFill>
              <a:schemeClr val="bg1">
                <a:lumMod val="95000"/>
              </a:schemeClr>
            </a:solidFill>
          </p:spPr>
          <p:txBody>
            <a:bodyPr wrap="square" lIns="91440" tIns="91440" rIns="91440" bIns="91440" anchor="ctr">
              <a:spAutoFit/>
            </a:bodyPr>
            <a:lstStyle/>
            <a:p>
              <a:pPr marL="0" marR="0" lvl="1" indent="0" algn="l" defTabSz="914400" rtl="0" eaLnBrk="1" fontAlgn="auto" latinLnBrk="0" hangingPunct="1">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Q – How likely are you to post again on this subreddit after this experience?</a:t>
              </a:r>
            </a:p>
            <a:p>
              <a:pPr marL="800100" lvl="2" indent="-342900">
                <a:buFont typeface="+mj-lt"/>
                <a:buAutoNum type="alphaLcParenR"/>
                <a:defRPr/>
              </a:pPr>
              <a:r>
                <a:rPr kumimoji="0" lang="en-US" sz="14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Very likely	</a:t>
              </a:r>
            </a:p>
            <a:p>
              <a:pPr marL="800100" lvl="2" indent="-342900">
                <a:buFont typeface="+mj-lt"/>
                <a:buAutoNum type="alphaLcParenR"/>
                <a:defRPr/>
              </a:pPr>
              <a:r>
                <a:rPr kumimoji="0" lang="en-US" sz="14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Likely</a:t>
              </a:r>
            </a:p>
            <a:p>
              <a:pPr marL="800100" lvl="2" indent="-342900">
                <a:buFont typeface="+mj-lt"/>
                <a:buAutoNum type="alphaLcParenR"/>
                <a:defRPr/>
              </a:pPr>
              <a:r>
                <a:rPr kumimoji="0" lang="en-US" sz="14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Neutral</a:t>
              </a:r>
            </a:p>
            <a:p>
              <a:pPr marL="800100" lvl="2" indent="-342900">
                <a:buFont typeface="+mj-lt"/>
                <a:buAutoNum type="alphaLcParenR"/>
                <a:defRPr/>
              </a:pPr>
              <a:r>
                <a:rPr kumimoji="0" lang="en-US" sz="14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Not likely</a:t>
              </a:r>
            </a:p>
            <a:p>
              <a:pPr marL="800100" lvl="2" indent="-342900">
                <a:buFont typeface="+mj-lt"/>
                <a:buAutoNum type="alphaLcParenR"/>
                <a:defRPr/>
              </a:pPr>
              <a:r>
                <a:rPr kumimoji="0" lang="en-US" sz="1400" b="0" i="0" u="none" strike="noStrike" kern="1200" cap="none" spc="0" normalizeH="0" baseline="0" noProof="0" dirty="0">
                  <a:ln>
                    <a:noFill/>
                  </a:ln>
                  <a:effectLst/>
                  <a:uLnTx/>
                  <a:uFillTx/>
                  <a:latin typeface="Avenir Next" panose="020B0503020202020204" pitchFamily="34" charset="0"/>
                  <a:ea typeface="Verdana" panose="020B0604030504040204" pitchFamily="34" charset="0"/>
                  <a:cs typeface="Verdana" panose="020B0604030504040204" pitchFamily="34" charset="0"/>
                </a:rPr>
                <a:t>Very unlikely</a:t>
              </a:r>
              <a:endParaRPr lang="en-US" sz="1600" dirty="0">
                <a:latin typeface="Avenir Next" panose="020B0503020202020204" pitchFamily="34" charset="0"/>
                <a:ea typeface="Verdana" panose="020B0604030504040204" pitchFamily="34" charset="0"/>
                <a:cs typeface="Verdana" panose="020B0604030504040204" pitchFamily="34" charset="0"/>
              </a:endParaRPr>
            </a:p>
          </p:txBody>
        </p:sp>
      </p:grpSp>
      <p:sp>
        <p:nvSpPr>
          <p:cNvPr id="4" name="TextBox 3">
            <a:extLst>
              <a:ext uri="{FF2B5EF4-FFF2-40B4-BE49-F238E27FC236}">
                <a16:creationId xmlns:a16="http://schemas.microsoft.com/office/drawing/2014/main" id="{844FD74C-1914-0148-9272-37DDBA765D9F}"/>
              </a:ext>
            </a:extLst>
          </p:cNvPr>
          <p:cNvSpPr txBox="1"/>
          <p:nvPr/>
        </p:nvSpPr>
        <p:spPr>
          <a:xfrm>
            <a:off x="4465122" y="3111335"/>
            <a:ext cx="184731" cy="369332"/>
          </a:xfrm>
          <a:prstGeom prst="rect">
            <a:avLst/>
          </a:prstGeom>
          <a:noFill/>
        </p:spPr>
        <p:txBody>
          <a:bodyPr wrap="none" rtlCol="0">
            <a:spAutoFit/>
          </a:bodyPr>
          <a:lstStyle/>
          <a:p>
            <a:endParaRPr lang="en-US" dirty="0"/>
          </a:p>
        </p:txBody>
      </p:sp>
      <p:sp>
        <p:nvSpPr>
          <p:cNvPr id="17" name="Right Arrow 16">
            <a:extLst>
              <a:ext uri="{FF2B5EF4-FFF2-40B4-BE49-F238E27FC236}">
                <a16:creationId xmlns:a16="http://schemas.microsoft.com/office/drawing/2014/main" id="{3F8FE91C-5273-1B4D-B900-6BA1F0BFF0B2}"/>
              </a:ext>
            </a:extLst>
          </p:cNvPr>
          <p:cNvSpPr/>
          <p:nvPr/>
        </p:nvSpPr>
        <p:spPr>
          <a:xfrm rot="7856661">
            <a:off x="4539063" y="2666164"/>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D4DB780F-0ABD-FA4B-99A7-AF4584BF15E7}"/>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252871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E6847F-B30B-6E45-9401-4C181E037CA8}"/>
              </a:ext>
            </a:extLst>
          </p:cNvPr>
          <p:cNvSpPr/>
          <p:nvPr/>
        </p:nvSpPr>
        <p:spPr>
          <a:xfrm>
            <a:off x="4343854" y="1222783"/>
            <a:ext cx="3504293"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RQ1: Attitudes</a:t>
            </a:r>
            <a:endParaRPr lang="en-US" sz="1200" b="1" dirty="0">
              <a:solidFill>
                <a:schemeClr val="accent3"/>
              </a:solidFill>
              <a:latin typeface="Avenir Next" panose="020B0503020202020204" pitchFamily="34" charset="0"/>
            </a:endParaRPr>
          </a:p>
        </p:txBody>
      </p:sp>
      <p:grpSp>
        <p:nvGrpSpPr>
          <p:cNvPr id="3" name="Group 2">
            <a:extLst>
              <a:ext uri="{FF2B5EF4-FFF2-40B4-BE49-F238E27FC236}">
                <a16:creationId xmlns:a16="http://schemas.microsoft.com/office/drawing/2014/main" id="{E61FB85A-B5A0-5541-97BE-489047C823EA}"/>
              </a:ext>
            </a:extLst>
          </p:cNvPr>
          <p:cNvGrpSpPr/>
          <p:nvPr/>
        </p:nvGrpSpPr>
        <p:grpSpPr>
          <a:xfrm>
            <a:off x="914400" y="1924383"/>
            <a:ext cx="10363200" cy="506228"/>
            <a:chOff x="609600" y="2176584"/>
            <a:chExt cx="10363200" cy="506228"/>
          </a:xfrm>
        </p:grpSpPr>
        <p:sp>
          <p:nvSpPr>
            <p:cNvPr id="28" name="TextBox 27">
              <a:extLst>
                <a:ext uri="{FF2B5EF4-FFF2-40B4-BE49-F238E27FC236}">
                  <a16:creationId xmlns:a16="http://schemas.microsoft.com/office/drawing/2014/main" id="{F4A1D8B7-A3D6-854C-B65F-149DA30F62C5}"/>
                </a:ext>
              </a:extLst>
            </p:cNvPr>
            <p:cNvSpPr txBox="1"/>
            <p:nvPr/>
          </p:nvSpPr>
          <p:spPr>
            <a:xfrm>
              <a:off x="609600" y="2248847"/>
              <a:ext cx="10363200" cy="433965"/>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How is providing removal explanations associated with </a:t>
              </a: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user attitudes</a:t>
              </a: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6" name="Rectangle 5">
              <a:extLst>
                <a:ext uri="{FF2B5EF4-FFF2-40B4-BE49-F238E27FC236}">
                  <a16:creationId xmlns:a16="http://schemas.microsoft.com/office/drawing/2014/main" id="{A0FCD39A-462E-834B-B5AE-EED141DEF376}"/>
                </a:ext>
              </a:extLst>
            </p:cNvPr>
            <p:cNvSpPr/>
            <p:nvPr/>
          </p:nvSpPr>
          <p:spPr>
            <a:xfrm>
              <a:off x="8305800" y="2176584"/>
              <a:ext cx="2286000" cy="506228"/>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TextBox 17">
            <a:extLst>
              <a:ext uri="{FF2B5EF4-FFF2-40B4-BE49-F238E27FC236}">
                <a16:creationId xmlns:a16="http://schemas.microsoft.com/office/drawing/2014/main" id="{F48289DD-9E36-4D4E-B199-4EEF1108795E}"/>
              </a:ext>
            </a:extLst>
          </p:cNvPr>
          <p:cNvSpPr txBox="1"/>
          <p:nvPr/>
        </p:nvSpPr>
        <p:spPr>
          <a:xfrm>
            <a:off x="4076700" y="5503260"/>
            <a:ext cx="4038600" cy="4909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i="0" u="none" strike="noStrike" kern="1200" cap="none" spc="0" normalizeH="0" baseline="0" noProof="0" dirty="0">
                <a:ln>
                  <a:noFill/>
                </a:ln>
                <a:solidFill>
                  <a:schemeClr val="accent6"/>
                </a:solidFill>
                <a:effectLst/>
                <a:uLnTx/>
                <a:uFillTx/>
                <a:latin typeface="Avenir Next" panose="020B0503020202020204" pitchFamily="34" charset="0"/>
                <a:ea typeface="Verdana" panose="020B0604030504040204" pitchFamily="34" charset="0"/>
                <a:cs typeface="Verdana" panose="020B0604030504040204" pitchFamily="34" charset="0"/>
              </a:rPr>
              <a:t>Dependent Variables</a:t>
            </a:r>
            <a:endParaRPr kumimoji="0" lang="en-US" sz="2400" i="0" u="none" strike="noStrike" kern="1200" cap="none" spc="0" normalizeH="0" baseline="0" noProof="0" dirty="0">
              <a:ln>
                <a:noFill/>
              </a:ln>
              <a:solidFill>
                <a:schemeClr val="accent6"/>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6B53F4DD-896A-C444-B0C2-FA6D17D0D35D}"/>
              </a:ext>
            </a:extLst>
          </p:cNvPr>
          <p:cNvSpPr txBox="1"/>
          <p:nvPr/>
        </p:nvSpPr>
        <p:spPr>
          <a:xfrm>
            <a:off x="736398" y="4979765"/>
            <a:ext cx="2435750" cy="87870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Linear Regression</a:t>
            </a:r>
            <a:endParaRPr kumimoji="0" lang="en-US" sz="24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9" name="Right Arrow 8">
            <a:extLst>
              <a:ext uri="{FF2B5EF4-FFF2-40B4-BE49-F238E27FC236}">
                <a16:creationId xmlns:a16="http://schemas.microsoft.com/office/drawing/2014/main" id="{BE9D5459-A651-0143-BC95-9AA5BD2EEE51}"/>
              </a:ext>
            </a:extLst>
          </p:cNvPr>
          <p:cNvSpPr/>
          <p:nvPr/>
        </p:nvSpPr>
        <p:spPr>
          <a:xfrm rot="3227167">
            <a:off x="6314294" y="2677376"/>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072C1FD-4A59-3940-9054-D7C1BD78F8B5}"/>
              </a:ext>
            </a:extLst>
          </p:cNvPr>
          <p:cNvGrpSpPr/>
          <p:nvPr/>
        </p:nvGrpSpPr>
        <p:grpSpPr>
          <a:xfrm>
            <a:off x="1447800" y="2992716"/>
            <a:ext cx="4038600" cy="1315696"/>
            <a:chOff x="1495301" y="3166333"/>
            <a:chExt cx="4038600" cy="1315696"/>
          </a:xfrm>
        </p:grpSpPr>
        <p:sp>
          <p:nvSpPr>
            <p:cNvPr id="11" name="TextBox 10">
              <a:extLst>
                <a:ext uri="{FF2B5EF4-FFF2-40B4-BE49-F238E27FC236}">
                  <a16:creationId xmlns:a16="http://schemas.microsoft.com/office/drawing/2014/main" id="{38659604-F775-7E4D-9511-A27B060CC555}"/>
                </a:ext>
              </a:extLst>
            </p:cNvPr>
            <p:cNvSpPr txBox="1"/>
            <p:nvPr/>
          </p:nvSpPr>
          <p:spPr>
            <a:xfrm>
              <a:off x="2662035" y="3166333"/>
              <a:ext cx="1725987" cy="4909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Fairness</a:t>
              </a:r>
              <a:endParaRPr kumimoji="0" lang="en-US" sz="24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07DAD4F0-B3C8-634C-8F0F-0FED272189A1}"/>
                </a:ext>
              </a:extLst>
            </p:cNvPr>
            <p:cNvSpPr txBox="1"/>
            <p:nvPr/>
          </p:nvSpPr>
          <p:spPr>
            <a:xfrm>
              <a:off x="1495301" y="3603327"/>
              <a:ext cx="4038600" cy="87870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i="0" u="none" strike="noStrike" kern="1200" cap="none" spc="0" normalizeH="0" baseline="0" noProof="0" dirty="0">
                  <a:ln>
                    <a:noFill/>
                  </a:ln>
                  <a:solidFill>
                    <a:schemeClr val="accent6"/>
                  </a:solidFill>
                  <a:effectLst/>
                  <a:uLnTx/>
                  <a:uFillTx/>
                  <a:latin typeface="Avenir Next" panose="020B0503020202020204" pitchFamily="34" charset="0"/>
                  <a:ea typeface="Verdana" panose="020B0604030504040204" pitchFamily="34" charset="0"/>
                  <a:cs typeface="Verdana" panose="020B0604030504040204" pitchFamily="34" charset="0"/>
                </a:rPr>
                <a:t>Perceptions of fairness of post-removal</a:t>
              </a:r>
              <a:endParaRPr kumimoji="0" lang="en-US" sz="2400" i="0" u="none" strike="noStrike" kern="1200" cap="none" spc="0" normalizeH="0" baseline="0" noProof="0" dirty="0">
                <a:ln>
                  <a:noFill/>
                </a:ln>
                <a:solidFill>
                  <a:schemeClr val="accent6"/>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grpSp>
      <p:sp>
        <p:nvSpPr>
          <p:cNvPr id="14" name="TextBox 13">
            <a:extLst>
              <a:ext uri="{FF2B5EF4-FFF2-40B4-BE49-F238E27FC236}">
                <a16:creationId xmlns:a16="http://schemas.microsoft.com/office/drawing/2014/main" id="{801524DA-F846-E845-8C0C-A146D49FAB96}"/>
              </a:ext>
            </a:extLst>
          </p:cNvPr>
          <p:cNvSpPr txBox="1"/>
          <p:nvPr/>
        </p:nvSpPr>
        <p:spPr>
          <a:xfrm>
            <a:off x="6899056" y="3429710"/>
            <a:ext cx="4281101" cy="87870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i="0" u="none" strike="noStrike" kern="1200" cap="none" spc="0" normalizeH="0" baseline="0" noProof="0" dirty="0">
                <a:ln>
                  <a:noFill/>
                </a:ln>
                <a:solidFill>
                  <a:schemeClr val="accent6"/>
                </a:solidFill>
                <a:effectLst/>
                <a:uLnTx/>
                <a:uFillTx/>
                <a:latin typeface="Avenir Next" panose="020B0503020202020204" pitchFamily="34" charset="0"/>
                <a:ea typeface="Verdana" panose="020B0604030504040204" pitchFamily="34" charset="0"/>
                <a:cs typeface="Verdana" panose="020B0604030504040204" pitchFamily="34" charset="0"/>
              </a:rPr>
              <a:t>Attitude about posting again in the future</a:t>
            </a:r>
            <a:endParaRPr kumimoji="0" lang="en-US" sz="2400" i="0" u="none" strike="noStrike" kern="1200" cap="none" spc="0" normalizeH="0" baseline="0" noProof="0" dirty="0">
              <a:ln>
                <a:noFill/>
              </a:ln>
              <a:solidFill>
                <a:schemeClr val="accent6"/>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844FD74C-1914-0148-9272-37DDBA765D9F}"/>
              </a:ext>
            </a:extLst>
          </p:cNvPr>
          <p:cNvSpPr txBox="1"/>
          <p:nvPr/>
        </p:nvSpPr>
        <p:spPr>
          <a:xfrm>
            <a:off x="4572737" y="3292741"/>
            <a:ext cx="184731" cy="369332"/>
          </a:xfrm>
          <a:prstGeom prst="rect">
            <a:avLst/>
          </a:prstGeom>
          <a:noFill/>
        </p:spPr>
        <p:txBody>
          <a:bodyPr wrap="none" rtlCol="0">
            <a:spAutoFit/>
          </a:bodyPr>
          <a:lstStyle/>
          <a:p>
            <a:endParaRPr lang="en-US" dirty="0"/>
          </a:p>
        </p:txBody>
      </p:sp>
      <p:sp>
        <p:nvSpPr>
          <p:cNvPr id="17" name="Right Arrow 16">
            <a:extLst>
              <a:ext uri="{FF2B5EF4-FFF2-40B4-BE49-F238E27FC236}">
                <a16:creationId xmlns:a16="http://schemas.microsoft.com/office/drawing/2014/main" id="{3F8FE91C-5273-1B4D-B900-6BA1F0BFF0B2}"/>
              </a:ext>
            </a:extLst>
          </p:cNvPr>
          <p:cNvSpPr/>
          <p:nvPr/>
        </p:nvSpPr>
        <p:spPr>
          <a:xfrm rot="7856661">
            <a:off x="4599177" y="2673953"/>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ight Arrow 19">
            <a:extLst>
              <a:ext uri="{FF2B5EF4-FFF2-40B4-BE49-F238E27FC236}">
                <a16:creationId xmlns:a16="http://schemas.microsoft.com/office/drawing/2014/main" id="{EF271126-381A-8C45-9AEF-3C181DBE10CF}"/>
              </a:ext>
            </a:extLst>
          </p:cNvPr>
          <p:cNvSpPr/>
          <p:nvPr/>
        </p:nvSpPr>
        <p:spPr>
          <a:xfrm rot="6898909">
            <a:off x="6797156" y="4729012"/>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ight Arrow 20">
            <a:extLst>
              <a:ext uri="{FF2B5EF4-FFF2-40B4-BE49-F238E27FC236}">
                <a16:creationId xmlns:a16="http://schemas.microsoft.com/office/drawing/2014/main" id="{7EA9F70A-7933-474E-8110-8047059BAB28}"/>
              </a:ext>
            </a:extLst>
          </p:cNvPr>
          <p:cNvSpPr/>
          <p:nvPr/>
        </p:nvSpPr>
        <p:spPr>
          <a:xfrm rot="4001805">
            <a:off x="4662372" y="4741073"/>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F9ECC832-5B46-2843-82F8-655BD34269E1}"/>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
        <p:nvSpPr>
          <p:cNvPr id="23" name="TextBox 22">
            <a:extLst>
              <a:ext uri="{FF2B5EF4-FFF2-40B4-BE49-F238E27FC236}">
                <a16:creationId xmlns:a16="http://schemas.microsoft.com/office/drawing/2014/main" id="{3CB0B84B-4155-714A-AA17-D0463B357D9D}"/>
              </a:ext>
            </a:extLst>
          </p:cNvPr>
          <p:cNvSpPr txBox="1"/>
          <p:nvPr/>
        </p:nvSpPr>
        <p:spPr>
          <a:xfrm>
            <a:off x="6822101" y="2998360"/>
            <a:ext cx="4155552" cy="4909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Desire to Post Again</a:t>
            </a:r>
            <a:endParaRPr kumimoji="0" lang="en-US" sz="24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Tree>
    <p:custDataLst>
      <p:tags r:id="rId1"/>
    </p:custDataLst>
    <p:extLst>
      <p:ext uri="{BB962C8B-B14F-4D97-AF65-F5344CB8AC3E}">
        <p14:creationId xmlns:p14="http://schemas.microsoft.com/office/powerpoint/2010/main" val="862524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E6847F-B30B-6E45-9401-4C181E037CA8}"/>
              </a:ext>
            </a:extLst>
          </p:cNvPr>
          <p:cNvSpPr/>
          <p:nvPr/>
        </p:nvSpPr>
        <p:spPr>
          <a:xfrm>
            <a:off x="4078043" y="1388246"/>
            <a:ext cx="4035913"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Control Variables</a:t>
            </a:r>
            <a:endParaRPr lang="en-US" sz="1200" b="1" dirty="0">
              <a:solidFill>
                <a:schemeClr val="accent3"/>
              </a:solidFill>
              <a:latin typeface="Avenir Next" panose="020B0503020202020204" pitchFamily="34" charset="0"/>
            </a:endParaRPr>
          </a:p>
        </p:txBody>
      </p:sp>
      <p:sp>
        <p:nvSpPr>
          <p:cNvPr id="2" name="Rectangle 1">
            <a:extLst>
              <a:ext uri="{FF2B5EF4-FFF2-40B4-BE49-F238E27FC236}">
                <a16:creationId xmlns:a16="http://schemas.microsoft.com/office/drawing/2014/main" id="{3D2C1EFA-B56A-5B44-93EB-93E86ADFE9C7}"/>
              </a:ext>
            </a:extLst>
          </p:cNvPr>
          <p:cNvSpPr/>
          <p:nvPr/>
        </p:nvSpPr>
        <p:spPr>
          <a:xfrm>
            <a:off x="2305050" y="2475298"/>
            <a:ext cx="7581900" cy="3416320"/>
          </a:xfrm>
          <a:prstGeom prst="rect">
            <a:avLst/>
          </a:prstGeom>
        </p:spPr>
        <p:txBody>
          <a:bodyPr wrap="square">
            <a:spAutoFit/>
          </a:bodyPr>
          <a:lstStyle/>
          <a:p>
            <a:r>
              <a:rPr lang="en-US" sz="2400" b="1" dirty="0">
                <a:solidFill>
                  <a:schemeClr val="accent2"/>
                </a:solidFill>
                <a:latin typeface="Avenir Next" panose="020B0503020202020204" pitchFamily="34" charset="0"/>
              </a:rPr>
              <a:t>Demographics</a:t>
            </a:r>
            <a:r>
              <a:rPr lang="en-US" sz="2400" dirty="0">
                <a:solidFill>
                  <a:schemeClr val="accent6"/>
                </a:solidFill>
                <a:latin typeface="Avenir Next" panose="020B0503020202020204" pitchFamily="34" charset="0"/>
              </a:rPr>
              <a:t> (collected through survey)</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Age</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Education</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Gender</a:t>
            </a:r>
          </a:p>
          <a:p>
            <a:pPr marL="742950" lvl="1" indent="-285750">
              <a:buFont typeface="Arial" panose="020B0604020202020204" pitchFamily="34" charset="0"/>
              <a:buChar char="•"/>
            </a:pPr>
            <a:endParaRPr lang="en-US" sz="2400" dirty="0">
              <a:solidFill>
                <a:schemeClr val="accent6"/>
              </a:solidFill>
              <a:latin typeface="Avenir Next" panose="020B0503020202020204" pitchFamily="34" charset="0"/>
            </a:endParaRPr>
          </a:p>
          <a:p>
            <a:r>
              <a:rPr lang="en-US" sz="2400" b="1" dirty="0">
                <a:solidFill>
                  <a:schemeClr val="accent2"/>
                </a:solidFill>
                <a:latin typeface="Avenir Next" panose="020B0503020202020204" pitchFamily="34" charset="0"/>
              </a:rPr>
              <a:t>Prior History</a:t>
            </a:r>
            <a:r>
              <a:rPr lang="en-US" sz="2400" b="1" dirty="0">
                <a:solidFill>
                  <a:schemeClr val="accent3"/>
                </a:solidFill>
                <a:latin typeface="Avenir Next" panose="020B0503020202020204" pitchFamily="34" charset="0"/>
              </a:rPr>
              <a:t> </a:t>
            </a:r>
            <a:r>
              <a:rPr lang="en-US" sz="2400" dirty="0">
                <a:solidFill>
                  <a:schemeClr val="accent6"/>
                </a:solidFill>
                <a:latin typeface="Avenir Next" panose="020B0503020202020204" pitchFamily="34" charset="0"/>
              </a:rPr>
              <a:t>(collected using Reddit API)</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Reddit karma (popularity metric)</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Time on Reddit (in days)</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Number of submissions posted on Reddit</a:t>
            </a:r>
          </a:p>
        </p:txBody>
      </p:sp>
      <p:sp>
        <p:nvSpPr>
          <p:cNvPr id="7" name="Rounded Rectangle 6">
            <a:extLst>
              <a:ext uri="{FF2B5EF4-FFF2-40B4-BE49-F238E27FC236}">
                <a16:creationId xmlns:a16="http://schemas.microsoft.com/office/drawing/2014/main" id="{38F32556-6B22-9046-90A2-1D0503602915}"/>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1951683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EF38FF37-3E3C-5145-96AD-D53A8D3DF70D}"/>
              </a:ext>
            </a:extLst>
          </p:cNvPr>
          <p:cNvSpPr txBox="1"/>
          <p:nvPr/>
        </p:nvSpPr>
        <p:spPr>
          <a:xfrm>
            <a:off x="685800" y="5638800"/>
            <a:ext cx="6892706" cy="577081"/>
          </a:xfrm>
          <a:prstGeom prst="rect">
            <a:avLst/>
          </a:prstGeom>
        </p:spPr>
        <p:txBody>
          <a:bodyPr lIns="0" tIns="0" rIns="0" bIns="0" rtlCol="0" anchor="t">
            <a:spAutoFit/>
          </a:bodyPr>
          <a:lstStyle/>
          <a:p>
            <a:pPr>
              <a:lnSpc>
                <a:spcPts val="4400"/>
              </a:lnSpc>
            </a:pPr>
            <a:r>
              <a:rPr lang="en-US" sz="4000" b="1" dirty="0">
                <a:solidFill>
                  <a:schemeClr val="accent6"/>
                </a:solidFill>
                <a:latin typeface="Avenir Next" panose="020B0503020202020204" pitchFamily="34" charset="0"/>
              </a:rPr>
              <a:t>Findings</a:t>
            </a:r>
          </a:p>
        </p:txBody>
      </p:sp>
      <p:sp>
        <p:nvSpPr>
          <p:cNvPr id="4" name="Rounded Rectangle 3">
            <a:extLst>
              <a:ext uri="{FF2B5EF4-FFF2-40B4-BE49-F238E27FC236}">
                <a16:creationId xmlns:a16="http://schemas.microsoft.com/office/drawing/2014/main" id="{15DDB8DC-FD26-964C-AEBD-631560E248B2}"/>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extLst>
      <p:ext uri="{BB962C8B-B14F-4D97-AF65-F5344CB8AC3E}">
        <p14:creationId xmlns:p14="http://schemas.microsoft.com/office/powerpoint/2010/main" val="2097952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E6847F-B30B-6E45-9401-4C181E037CA8}"/>
              </a:ext>
            </a:extLst>
          </p:cNvPr>
          <p:cNvSpPr/>
          <p:nvPr/>
        </p:nvSpPr>
        <p:spPr>
          <a:xfrm>
            <a:off x="1629108" y="1085671"/>
            <a:ext cx="8933779"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Q1:</a:t>
            </a:r>
            <a:r>
              <a:rPr kumimoji="0" lang="en-US" sz="3600" b="0"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 Before you started this survey, did you know that your post was removed?</a:t>
            </a:r>
          </a:p>
        </p:txBody>
      </p:sp>
      <p:graphicFrame>
        <p:nvGraphicFramePr>
          <p:cNvPr id="6" name="Chart 5">
            <a:extLst>
              <a:ext uri="{FF2B5EF4-FFF2-40B4-BE49-F238E27FC236}">
                <a16:creationId xmlns:a16="http://schemas.microsoft.com/office/drawing/2014/main" id="{73420C30-573C-834B-83CD-87FD51EA6AEB}"/>
              </a:ext>
            </a:extLst>
          </p:cNvPr>
          <p:cNvGraphicFramePr/>
          <p:nvPr>
            <p:extLst>
              <p:ext uri="{D42A27DB-BD31-4B8C-83A1-F6EECF244321}">
                <p14:modId xmlns:p14="http://schemas.microsoft.com/office/powerpoint/2010/main" val="2402755329"/>
              </p:ext>
            </p:extLst>
          </p:nvPr>
        </p:nvGraphicFramePr>
        <p:xfrm>
          <a:off x="2569089" y="2286000"/>
          <a:ext cx="7053819" cy="3941043"/>
        </p:xfrm>
        <a:graphic>
          <a:graphicData uri="http://schemas.openxmlformats.org/drawingml/2006/chart">
            <c:chart xmlns:c="http://schemas.openxmlformats.org/drawingml/2006/chart" xmlns:r="http://schemas.openxmlformats.org/officeDocument/2006/relationships" r:id="rId4"/>
          </a:graphicData>
        </a:graphic>
      </p:graphicFrame>
      <p:sp>
        <p:nvSpPr>
          <p:cNvPr id="7" name="Rounded Rectangle 6">
            <a:extLst>
              <a:ext uri="{FF2B5EF4-FFF2-40B4-BE49-F238E27FC236}">
                <a16:creationId xmlns:a16="http://schemas.microsoft.com/office/drawing/2014/main" id="{7393209F-CDD1-1040-98D6-4ACB52E33592}"/>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218385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188684-33E2-534E-A2D1-DCA6E8F7051C}"/>
              </a:ext>
            </a:extLst>
          </p:cNvPr>
          <p:cNvSpPr/>
          <p:nvPr/>
        </p:nvSpPr>
        <p:spPr>
          <a:xfrm>
            <a:off x="2915225" y="1908616"/>
            <a:ext cx="6361550"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Awareness of Post Removal</a:t>
            </a:r>
            <a:endParaRPr lang="en-US" sz="1200" b="1" dirty="0">
              <a:solidFill>
                <a:schemeClr val="accent3"/>
              </a:solidFill>
              <a:latin typeface="Avenir Next" panose="020B0503020202020204" pitchFamily="34" charset="0"/>
            </a:endParaRPr>
          </a:p>
        </p:txBody>
      </p:sp>
      <p:sp>
        <p:nvSpPr>
          <p:cNvPr id="9" name="Right Arrow 8">
            <a:extLst>
              <a:ext uri="{FF2B5EF4-FFF2-40B4-BE49-F238E27FC236}">
                <a16:creationId xmlns:a16="http://schemas.microsoft.com/office/drawing/2014/main" id="{DC5195FC-FB6B-364D-9EDA-D28BAF6E6E3F}"/>
              </a:ext>
            </a:extLst>
          </p:cNvPr>
          <p:cNvSpPr/>
          <p:nvPr/>
        </p:nvSpPr>
        <p:spPr>
          <a:xfrm rot="3227167">
            <a:off x="6458733" y="3018407"/>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B1FC58A2-0AC7-D041-BA24-AC57484CEC38}"/>
              </a:ext>
            </a:extLst>
          </p:cNvPr>
          <p:cNvSpPr/>
          <p:nvPr/>
        </p:nvSpPr>
        <p:spPr>
          <a:xfrm rot="7856661">
            <a:off x="4982784" y="3012747"/>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3613269C-BDC2-C44A-BF68-A52388EE288F}"/>
              </a:ext>
            </a:extLst>
          </p:cNvPr>
          <p:cNvGrpSpPr/>
          <p:nvPr/>
        </p:nvGrpSpPr>
        <p:grpSpPr>
          <a:xfrm>
            <a:off x="3200394" y="3683806"/>
            <a:ext cx="2210592" cy="937950"/>
            <a:chOff x="3200394" y="3683806"/>
            <a:chExt cx="2210592" cy="937950"/>
          </a:xfrm>
        </p:grpSpPr>
        <p:sp>
          <p:nvSpPr>
            <p:cNvPr id="12" name="TextBox 11">
              <a:extLst>
                <a:ext uri="{FF2B5EF4-FFF2-40B4-BE49-F238E27FC236}">
                  <a16:creationId xmlns:a16="http://schemas.microsoft.com/office/drawing/2014/main" id="{40C18998-8E50-8F47-A79B-C2FB3064EF75}"/>
                </a:ext>
              </a:extLst>
            </p:cNvPr>
            <p:cNvSpPr txBox="1"/>
            <p:nvPr/>
          </p:nvSpPr>
          <p:spPr>
            <a:xfrm>
              <a:off x="3684999" y="3761520"/>
              <a:ext cx="1725987" cy="4909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Fairness</a:t>
              </a:r>
            </a:p>
          </p:txBody>
        </p:sp>
        <p:pic>
          <p:nvPicPr>
            <p:cNvPr id="3" name="Graphic 2" descr="Arrow Up with solid fill">
              <a:extLst>
                <a:ext uri="{FF2B5EF4-FFF2-40B4-BE49-F238E27FC236}">
                  <a16:creationId xmlns:a16="http://schemas.microsoft.com/office/drawing/2014/main" id="{CB75C1C4-86E0-C34C-8DB9-E8F620D70D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0394" y="3683806"/>
              <a:ext cx="694509" cy="646331"/>
            </a:xfrm>
            <a:prstGeom prst="rect">
              <a:avLst/>
            </a:prstGeom>
          </p:spPr>
        </p:pic>
        <p:sp>
          <p:nvSpPr>
            <p:cNvPr id="14" name="Rectangle 13">
              <a:extLst>
                <a:ext uri="{FF2B5EF4-FFF2-40B4-BE49-F238E27FC236}">
                  <a16:creationId xmlns:a16="http://schemas.microsoft.com/office/drawing/2014/main" id="{3FD997EE-8CF9-934B-BF1D-26868E3F0259}"/>
                </a:ext>
              </a:extLst>
            </p:cNvPr>
            <p:cNvSpPr/>
            <p:nvPr/>
          </p:nvSpPr>
          <p:spPr>
            <a:xfrm>
              <a:off x="3709118" y="4252424"/>
              <a:ext cx="1697901" cy="369332"/>
            </a:xfrm>
            <a:prstGeom prst="rect">
              <a:avLst/>
            </a:prstGeom>
          </p:spPr>
          <p:txBody>
            <a:bodyPr wrap="none">
              <a:spAutoFit/>
            </a:bodyPr>
            <a:lstStyle/>
            <a:p>
              <a:pPr lvl="0" algn="ctr" defTabSz="457200">
                <a:defRPr/>
              </a:pPr>
              <a:r>
                <a:rPr lang="el-GR" dirty="0">
                  <a:solidFill>
                    <a:schemeClr val="accent6"/>
                  </a:solidFill>
                </a:rPr>
                <a:t> </a:t>
              </a:r>
              <a:r>
                <a:rPr lang="en-US" dirty="0">
                  <a:solidFill>
                    <a:schemeClr val="accent6"/>
                  </a:solidFill>
                </a:rPr>
                <a:t>(</a:t>
              </a:r>
              <a:r>
                <a:rPr lang="el-GR" dirty="0">
                  <a:solidFill>
                    <a:schemeClr val="accent6"/>
                  </a:solidFill>
                  <a:latin typeface="Avenir Next" panose="020B0503020202020204" pitchFamily="34" charset="0"/>
                </a:rPr>
                <a:t>β</a:t>
              </a:r>
              <a:r>
                <a:rPr lang="en-US" dirty="0">
                  <a:solidFill>
                    <a:schemeClr val="accent6"/>
                  </a:solidFill>
                  <a:latin typeface="Avenir Next" panose="020B0503020202020204" pitchFamily="34" charset="0"/>
                </a:rPr>
                <a:t> = 0.265***)</a:t>
              </a:r>
              <a:endParaRPr lang="en-US" sz="2800" dirty="0">
                <a:solidFill>
                  <a:schemeClr val="accent6"/>
                </a:solidFill>
                <a:latin typeface="Avenir Next" panose="020B0503020202020204" pitchFamily="34" charset="0"/>
                <a:ea typeface="Arial" charset="0"/>
                <a:cs typeface="Arial" charset="0"/>
              </a:endParaRPr>
            </a:p>
          </p:txBody>
        </p:sp>
      </p:grpSp>
      <p:grpSp>
        <p:nvGrpSpPr>
          <p:cNvPr id="21" name="Group 20">
            <a:extLst>
              <a:ext uri="{FF2B5EF4-FFF2-40B4-BE49-F238E27FC236}">
                <a16:creationId xmlns:a16="http://schemas.microsoft.com/office/drawing/2014/main" id="{355868FD-7C02-8249-A3DD-F3E0DA8A47FF}"/>
              </a:ext>
            </a:extLst>
          </p:cNvPr>
          <p:cNvGrpSpPr/>
          <p:nvPr/>
        </p:nvGrpSpPr>
        <p:grpSpPr>
          <a:xfrm>
            <a:off x="6518781" y="3668414"/>
            <a:ext cx="4682619" cy="953342"/>
            <a:chOff x="6202873" y="3668414"/>
            <a:chExt cx="2956954" cy="953342"/>
          </a:xfrm>
        </p:grpSpPr>
        <p:sp>
          <p:nvSpPr>
            <p:cNvPr id="13" name="TextBox 12">
              <a:extLst>
                <a:ext uri="{FF2B5EF4-FFF2-40B4-BE49-F238E27FC236}">
                  <a16:creationId xmlns:a16="http://schemas.microsoft.com/office/drawing/2014/main" id="{91C59A1D-E193-2745-9425-20A6D3391FA8}"/>
                </a:ext>
              </a:extLst>
            </p:cNvPr>
            <p:cNvSpPr txBox="1"/>
            <p:nvPr/>
          </p:nvSpPr>
          <p:spPr>
            <a:xfrm>
              <a:off x="6377495" y="3754318"/>
              <a:ext cx="2782332" cy="4909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Desire to Post Again</a:t>
              </a:r>
            </a:p>
          </p:txBody>
        </p:sp>
        <p:pic>
          <p:nvPicPr>
            <p:cNvPr id="5" name="Graphic 4" descr="Close with solid fill">
              <a:extLst>
                <a:ext uri="{FF2B5EF4-FFF2-40B4-BE49-F238E27FC236}">
                  <a16:creationId xmlns:a16="http://schemas.microsoft.com/office/drawing/2014/main" id="{CC3F2132-DB28-D948-9D17-DA489A8C1A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2873" y="3668414"/>
              <a:ext cx="454799" cy="646332"/>
            </a:xfrm>
            <a:prstGeom prst="rect">
              <a:avLst/>
            </a:prstGeom>
          </p:spPr>
        </p:pic>
        <p:sp>
          <p:nvSpPr>
            <p:cNvPr id="16" name="Rectangle 15">
              <a:extLst>
                <a:ext uri="{FF2B5EF4-FFF2-40B4-BE49-F238E27FC236}">
                  <a16:creationId xmlns:a16="http://schemas.microsoft.com/office/drawing/2014/main" id="{59AE43B7-89F8-304A-BE54-703B35854CE2}"/>
                </a:ext>
              </a:extLst>
            </p:cNvPr>
            <p:cNvSpPr/>
            <p:nvPr/>
          </p:nvSpPr>
          <p:spPr>
            <a:xfrm>
              <a:off x="6921799" y="4252424"/>
              <a:ext cx="1869423" cy="369332"/>
            </a:xfrm>
            <a:prstGeom prst="rect">
              <a:avLst/>
            </a:prstGeom>
          </p:spPr>
          <p:txBody>
            <a:bodyPr wrap="none">
              <a:spAutoFit/>
            </a:bodyPr>
            <a:lstStyle/>
            <a:p>
              <a:pPr lvl="0" algn="ctr" defTabSz="457200">
                <a:defRPr/>
              </a:pPr>
              <a:r>
                <a:rPr lang="en-US" dirty="0">
                  <a:solidFill>
                    <a:schemeClr val="accent6"/>
                  </a:solidFill>
                  <a:latin typeface="Avenir Next" panose="020B0503020202020204" pitchFamily="34" charset="0"/>
                </a:rPr>
                <a:t>(Not Significant)</a:t>
              </a:r>
              <a:endParaRPr lang="en-US" sz="2800" dirty="0">
                <a:solidFill>
                  <a:schemeClr val="accent6"/>
                </a:solidFill>
                <a:latin typeface="Avenir Next" panose="020B0503020202020204" pitchFamily="34" charset="0"/>
                <a:ea typeface="Arial" charset="0"/>
                <a:cs typeface="Arial" charset="0"/>
              </a:endParaRPr>
            </a:p>
          </p:txBody>
        </p:sp>
      </p:grpSp>
      <p:sp>
        <p:nvSpPr>
          <p:cNvPr id="18" name="TextBox 17">
            <a:extLst>
              <a:ext uri="{FF2B5EF4-FFF2-40B4-BE49-F238E27FC236}">
                <a16:creationId xmlns:a16="http://schemas.microsoft.com/office/drawing/2014/main" id="{2E7B4BAF-F758-7D4E-9EE9-AB53AA8CC2E9}"/>
              </a:ext>
            </a:extLst>
          </p:cNvPr>
          <p:cNvSpPr txBox="1"/>
          <p:nvPr/>
        </p:nvSpPr>
        <p:spPr>
          <a:xfrm>
            <a:off x="10744200" y="6513611"/>
            <a:ext cx="1207382" cy="307777"/>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Next" panose="020B0503020202020204" pitchFamily="34" charset="0"/>
              </a:rPr>
              <a:t>***: p &lt; .001</a:t>
            </a:r>
          </a:p>
        </p:txBody>
      </p:sp>
      <p:sp>
        <p:nvSpPr>
          <p:cNvPr id="19" name="Rounded Rectangle 18">
            <a:extLst>
              <a:ext uri="{FF2B5EF4-FFF2-40B4-BE49-F238E27FC236}">
                <a16:creationId xmlns:a16="http://schemas.microsoft.com/office/drawing/2014/main" id="{5BC5F9D5-EEBB-9144-BD4E-D58EFA5C1DF7}"/>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220077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359AEF8-06E9-D643-9F4C-04BB5EF720C5}"/>
              </a:ext>
            </a:extLst>
          </p:cNvPr>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27262" y="914400"/>
            <a:ext cx="5518120" cy="5518120"/>
          </a:xfrm>
          <a:prstGeom prst="rect">
            <a:avLst/>
          </a:prstGeom>
        </p:spPr>
      </p:pic>
      <p:grpSp>
        <p:nvGrpSpPr>
          <p:cNvPr id="20" name="Group 4">
            <a:extLst>
              <a:ext uri="{FF2B5EF4-FFF2-40B4-BE49-F238E27FC236}">
                <a16:creationId xmlns:a16="http://schemas.microsoft.com/office/drawing/2014/main" id="{C2C15902-515E-DA41-9E3B-9CD8DAD13A2C}"/>
              </a:ext>
            </a:extLst>
          </p:cNvPr>
          <p:cNvGrpSpPr/>
          <p:nvPr/>
        </p:nvGrpSpPr>
        <p:grpSpPr>
          <a:xfrm>
            <a:off x="6044305" y="2814705"/>
            <a:ext cx="6147695" cy="1377209"/>
            <a:chOff x="-454326" y="-600209"/>
            <a:chExt cx="12295390" cy="2754416"/>
          </a:xfrm>
        </p:grpSpPr>
        <p:sp>
          <p:nvSpPr>
            <p:cNvPr id="21" name="AutoShape 5">
              <a:extLst>
                <a:ext uri="{FF2B5EF4-FFF2-40B4-BE49-F238E27FC236}">
                  <a16:creationId xmlns:a16="http://schemas.microsoft.com/office/drawing/2014/main" id="{25480506-D4CB-5345-9D31-4056F8840A6C}"/>
                </a:ext>
              </a:extLst>
            </p:cNvPr>
            <p:cNvSpPr/>
            <p:nvPr/>
          </p:nvSpPr>
          <p:spPr>
            <a:xfrm>
              <a:off x="-454326" y="-600209"/>
              <a:ext cx="12295390" cy="2754416"/>
            </a:xfrm>
            <a:prstGeom prst="rect">
              <a:avLst/>
            </a:prstGeom>
            <a:solidFill>
              <a:schemeClr val="accent3"/>
            </a:solidFill>
          </p:spPr>
        </p:sp>
        <p:sp>
          <p:nvSpPr>
            <p:cNvPr id="22" name="TextBox 6">
              <a:extLst>
                <a:ext uri="{FF2B5EF4-FFF2-40B4-BE49-F238E27FC236}">
                  <a16:creationId xmlns:a16="http://schemas.microsoft.com/office/drawing/2014/main" id="{6933D8F6-5CA8-4D4F-A57F-C6B336245939}"/>
                </a:ext>
              </a:extLst>
            </p:cNvPr>
            <p:cNvSpPr txBox="1"/>
            <p:nvPr/>
          </p:nvSpPr>
          <p:spPr>
            <a:xfrm>
              <a:off x="511938" y="-207887"/>
              <a:ext cx="10295568" cy="1969769"/>
            </a:xfrm>
            <a:prstGeom prst="rect">
              <a:avLst/>
            </a:prstGeom>
          </p:spPr>
          <p:txBody>
            <a:bodyPr wrap="square" lIns="0" tIns="0" rIns="0" bIns="0" rtlCol="0" anchor="t">
              <a:spAutoFit/>
            </a:bodyPr>
            <a:lstStyle/>
            <a:p>
              <a:pPr marL="0" indent="0">
                <a:buNone/>
              </a:pPr>
              <a:r>
                <a:rPr lang="en-US" sz="3200" b="1" dirty="0">
                  <a:solidFill>
                    <a:schemeClr val="bg1"/>
                  </a:solidFill>
                  <a:latin typeface="Avenir Next" panose="020B0503020202020204" pitchFamily="34" charset="0"/>
                </a:rPr>
                <a:t>Users care about being notified of post removals</a:t>
              </a:r>
              <a:endParaRPr lang="en-US" sz="2800" dirty="0">
                <a:solidFill>
                  <a:schemeClr val="bg1"/>
                </a:solidFill>
                <a:latin typeface="Avenir Next" panose="020B0503020202020204" pitchFamily="34" charset="0"/>
              </a:endParaRPr>
            </a:p>
          </p:txBody>
        </p:sp>
      </p:grpSp>
      <p:sp>
        <p:nvSpPr>
          <p:cNvPr id="26" name="TextBox 3">
            <a:extLst>
              <a:ext uri="{FF2B5EF4-FFF2-40B4-BE49-F238E27FC236}">
                <a16:creationId xmlns:a16="http://schemas.microsoft.com/office/drawing/2014/main" id="{4E2C2D3E-B51F-034C-B748-60056F7A9CDE}"/>
              </a:ext>
            </a:extLst>
          </p:cNvPr>
          <p:cNvSpPr txBox="1"/>
          <p:nvPr/>
        </p:nvSpPr>
        <p:spPr>
          <a:xfrm>
            <a:off x="914400" y="3274196"/>
            <a:ext cx="4452608" cy="628377"/>
          </a:xfrm>
          <a:prstGeom prst="rect">
            <a:avLst/>
          </a:prstGeom>
        </p:spPr>
        <p:txBody>
          <a:bodyPr lIns="0" tIns="0" rIns="0" bIns="0" rtlCol="0" anchor="ctr">
            <a:spAutoFit/>
          </a:bodyPr>
          <a:lstStyle/>
          <a:p>
            <a:pPr algn="ctr" defTabSz="609630">
              <a:lnSpc>
                <a:spcPts val="4767"/>
              </a:lnSpc>
            </a:pPr>
            <a:r>
              <a:rPr lang="en-US" sz="4334" b="1" spc="87" dirty="0">
                <a:solidFill>
                  <a:schemeClr val="bg1"/>
                </a:solidFill>
                <a:latin typeface="Avenir Next" panose="020B0503020202020204" pitchFamily="34" charset="0"/>
              </a:rPr>
              <a:t>TAKEAWAY</a:t>
            </a:r>
          </a:p>
        </p:txBody>
      </p:sp>
      <p:sp>
        <p:nvSpPr>
          <p:cNvPr id="10" name="Rounded Rectangle 9">
            <a:extLst>
              <a:ext uri="{FF2B5EF4-FFF2-40B4-BE49-F238E27FC236}">
                <a16:creationId xmlns:a16="http://schemas.microsoft.com/office/drawing/2014/main" id="{BB0A1C74-987E-2546-BD96-6F0A1463E108}"/>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204845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E6847F-B30B-6E45-9401-4C181E037CA8}"/>
              </a:ext>
            </a:extLst>
          </p:cNvPr>
          <p:cNvSpPr/>
          <p:nvPr/>
        </p:nvSpPr>
        <p:spPr>
          <a:xfrm>
            <a:off x="1629108" y="1085671"/>
            <a:ext cx="8933779"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Q2:</a:t>
            </a:r>
            <a:r>
              <a:rPr kumimoji="0" lang="en-US" sz="3600" b="0"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 Did you receive an explanation for why your post was removed?:</a:t>
            </a:r>
          </a:p>
        </p:txBody>
      </p:sp>
      <p:graphicFrame>
        <p:nvGraphicFramePr>
          <p:cNvPr id="8" name="Chart 7">
            <a:extLst>
              <a:ext uri="{FF2B5EF4-FFF2-40B4-BE49-F238E27FC236}">
                <a16:creationId xmlns:a16="http://schemas.microsoft.com/office/drawing/2014/main" id="{762676E9-6D74-194B-8517-F3A0939101E9}"/>
              </a:ext>
            </a:extLst>
          </p:cNvPr>
          <p:cNvGraphicFramePr>
            <a:graphicFrameLocks/>
          </p:cNvGraphicFramePr>
          <p:nvPr>
            <p:extLst>
              <p:ext uri="{D42A27DB-BD31-4B8C-83A1-F6EECF244321}">
                <p14:modId xmlns:p14="http://schemas.microsoft.com/office/powerpoint/2010/main" val="952043658"/>
              </p:ext>
            </p:extLst>
          </p:nvPr>
        </p:nvGraphicFramePr>
        <p:xfrm>
          <a:off x="2538196" y="2363225"/>
          <a:ext cx="7115601" cy="399300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1">
            <a:extLst>
              <a:ext uri="{FF2B5EF4-FFF2-40B4-BE49-F238E27FC236}">
                <a16:creationId xmlns:a16="http://schemas.microsoft.com/office/drawing/2014/main" id="{6373DAC7-A501-C543-A2B3-91C7CE3DEAC8}"/>
              </a:ext>
            </a:extLst>
          </p:cNvPr>
          <p:cNvSpPr txBox="1"/>
          <p:nvPr/>
        </p:nvSpPr>
        <p:spPr>
          <a:xfrm>
            <a:off x="4572000" y="3679681"/>
            <a:ext cx="1143000" cy="46787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a:solidFill>
                  <a:schemeClr val="bg1"/>
                </a:solidFill>
                <a:latin typeface="Avenir Next" panose="020B0503020202020204" pitchFamily="34" charset="0"/>
              </a:rPr>
              <a:t>Yes</a:t>
            </a:r>
          </a:p>
        </p:txBody>
      </p:sp>
      <p:sp>
        <p:nvSpPr>
          <p:cNvPr id="11" name="TextBox 1">
            <a:extLst>
              <a:ext uri="{FF2B5EF4-FFF2-40B4-BE49-F238E27FC236}">
                <a16:creationId xmlns:a16="http://schemas.microsoft.com/office/drawing/2014/main" id="{715AA38B-B361-2846-A960-D0D642367500}"/>
              </a:ext>
            </a:extLst>
          </p:cNvPr>
          <p:cNvSpPr txBox="1"/>
          <p:nvPr/>
        </p:nvSpPr>
        <p:spPr>
          <a:xfrm>
            <a:off x="6095996" y="4800600"/>
            <a:ext cx="1143000" cy="46787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a:solidFill>
                  <a:schemeClr val="bg1"/>
                </a:solidFill>
                <a:latin typeface="Avenir Next" panose="020B0503020202020204" pitchFamily="34" charset="0"/>
              </a:rPr>
              <a:t>No</a:t>
            </a:r>
          </a:p>
        </p:txBody>
      </p:sp>
      <p:sp>
        <p:nvSpPr>
          <p:cNvPr id="13" name="Rounded Rectangle 12">
            <a:extLst>
              <a:ext uri="{FF2B5EF4-FFF2-40B4-BE49-F238E27FC236}">
                <a16:creationId xmlns:a16="http://schemas.microsoft.com/office/drawing/2014/main" id="{BC70BBF4-4D7D-2A42-B622-19E2014EBAF5}"/>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3757198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3E6A16-B06A-B544-9F93-60227CD7B356}"/>
              </a:ext>
            </a:extLst>
          </p:cNvPr>
          <p:cNvGrpSpPr/>
          <p:nvPr/>
        </p:nvGrpSpPr>
        <p:grpSpPr>
          <a:xfrm>
            <a:off x="685800" y="3200400"/>
            <a:ext cx="2542525" cy="2185845"/>
            <a:chOff x="685800" y="3200400"/>
            <a:chExt cx="2542525" cy="2185845"/>
          </a:xfrm>
        </p:grpSpPr>
        <p:sp>
          <p:nvSpPr>
            <p:cNvPr id="2" name="AutoShape 2"/>
            <p:cNvSpPr/>
            <p:nvPr/>
          </p:nvSpPr>
          <p:spPr>
            <a:xfrm>
              <a:off x="685800" y="3200400"/>
              <a:ext cx="2542525" cy="2185845"/>
            </a:xfrm>
            <a:prstGeom prst="wedgeRoundRectCallout">
              <a:avLst>
                <a:gd name="adj1" fmla="val -22182"/>
                <a:gd name="adj2" fmla="val 60932"/>
                <a:gd name="adj3" fmla="val 16667"/>
              </a:avLst>
            </a:prstGeom>
            <a:solidFill>
              <a:schemeClr val="tx2"/>
            </a:solidFill>
          </p:spPr>
        </p:sp>
        <p:sp>
          <p:nvSpPr>
            <p:cNvPr id="7" name="TextBox 7"/>
            <p:cNvSpPr txBox="1"/>
            <p:nvPr/>
          </p:nvSpPr>
          <p:spPr>
            <a:xfrm>
              <a:off x="1036456" y="3733800"/>
              <a:ext cx="1841213" cy="1094530"/>
            </a:xfrm>
            <a:prstGeom prst="rect">
              <a:avLst/>
            </a:prstGeom>
          </p:spPr>
          <p:txBody>
            <a:bodyPr lIns="0" tIns="0" rIns="0" bIns="0" rtlCol="0" anchor="t">
              <a:spAutoFit/>
            </a:bodyPr>
            <a:lstStyle/>
            <a:p>
              <a:pPr algn="ctr">
                <a:lnSpc>
                  <a:spcPts val="2947"/>
                </a:lnSpc>
              </a:pPr>
              <a:r>
                <a:rPr lang="en-US" sz="2267" b="1" spc="181" dirty="0">
                  <a:solidFill>
                    <a:srgbClr val="FBF1EF"/>
                  </a:solidFill>
                  <a:latin typeface="Montserrat" pitchFamily="2" charset="77"/>
                </a:rPr>
                <a:t>LET’S BEAT UP FAT KIDS!</a:t>
              </a:r>
            </a:p>
          </p:txBody>
        </p:sp>
      </p:grpSp>
      <p:grpSp>
        <p:nvGrpSpPr>
          <p:cNvPr id="25" name="Group 24">
            <a:extLst>
              <a:ext uri="{FF2B5EF4-FFF2-40B4-BE49-F238E27FC236}">
                <a16:creationId xmlns:a16="http://schemas.microsoft.com/office/drawing/2014/main" id="{B8EF0A21-ECDA-AF42-9509-6C0B8C61B0CE}"/>
              </a:ext>
            </a:extLst>
          </p:cNvPr>
          <p:cNvGrpSpPr/>
          <p:nvPr/>
        </p:nvGrpSpPr>
        <p:grpSpPr>
          <a:xfrm>
            <a:off x="6204384" y="3200829"/>
            <a:ext cx="2542525" cy="2185416"/>
            <a:chOff x="6204384" y="3200829"/>
            <a:chExt cx="2542525" cy="2185416"/>
          </a:xfrm>
        </p:grpSpPr>
        <p:sp>
          <p:nvSpPr>
            <p:cNvPr id="4" name="AutoShape 4"/>
            <p:cNvSpPr/>
            <p:nvPr/>
          </p:nvSpPr>
          <p:spPr>
            <a:xfrm>
              <a:off x="6204384" y="3200829"/>
              <a:ext cx="2542525" cy="2185416"/>
            </a:xfrm>
            <a:prstGeom prst="wedgeRoundRectCallout">
              <a:avLst>
                <a:gd name="adj1" fmla="val -20833"/>
                <a:gd name="adj2" fmla="val 60931"/>
                <a:gd name="adj3" fmla="val 16667"/>
              </a:avLst>
            </a:prstGeom>
            <a:solidFill>
              <a:schemeClr val="accent4"/>
            </a:solidFill>
          </p:spPr>
        </p:sp>
        <p:sp>
          <p:nvSpPr>
            <p:cNvPr id="10" name="TextBox 10"/>
            <p:cNvSpPr txBox="1"/>
            <p:nvPr/>
          </p:nvSpPr>
          <p:spPr>
            <a:xfrm>
              <a:off x="6522031" y="3733800"/>
              <a:ext cx="1904517" cy="1094530"/>
            </a:xfrm>
            <a:prstGeom prst="rect">
              <a:avLst/>
            </a:prstGeom>
          </p:spPr>
          <p:txBody>
            <a:bodyPr wrap="square" lIns="0" tIns="0" rIns="0" bIns="0" rtlCol="0" anchor="t">
              <a:spAutoFit/>
            </a:bodyPr>
            <a:lstStyle/>
            <a:p>
              <a:pPr algn="ctr">
                <a:lnSpc>
                  <a:spcPts val="2947"/>
                </a:lnSpc>
              </a:pPr>
              <a:r>
                <a:rPr lang="en-US" sz="2267" b="1" spc="181" dirty="0">
                  <a:solidFill>
                    <a:srgbClr val="FBF1EF"/>
                  </a:solidFill>
                  <a:latin typeface="Montserrat" pitchFamily="2" charset="77"/>
                </a:rPr>
                <a:t>I HOPE SOMEONE KILLS YOU!</a:t>
              </a:r>
            </a:p>
          </p:txBody>
        </p:sp>
      </p:grpSp>
      <p:grpSp>
        <p:nvGrpSpPr>
          <p:cNvPr id="28" name="Group 27">
            <a:extLst>
              <a:ext uri="{FF2B5EF4-FFF2-40B4-BE49-F238E27FC236}">
                <a16:creationId xmlns:a16="http://schemas.microsoft.com/office/drawing/2014/main" id="{8B9A1EE7-6B44-9948-A683-0340A62C02EB}"/>
              </a:ext>
            </a:extLst>
          </p:cNvPr>
          <p:cNvGrpSpPr/>
          <p:nvPr/>
        </p:nvGrpSpPr>
        <p:grpSpPr>
          <a:xfrm>
            <a:off x="3418908" y="1905000"/>
            <a:ext cx="2542525" cy="2185416"/>
            <a:chOff x="3445092" y="1471755"/>
            <a:chExt cx="2542525" cy="2185416"/>
          </a:xfrm>
        </p:grpSpPr>
        <p:sp>
          <p:nvSpPr>
            <p:cNvPr id="5" name="AutoShape 5"/>
            <p:cNvSpPr/>
            <p:nvPr/>
          </p:nvSpPr>
          <p:spPr>
            <a:xfrm>
              <a:off x="3445092" y="1471755"/>
              <a:ext cx="2542525" cy="2185416"/>
            </a:xfrm>
            <a:prstGeom prst="wedgeRoundRectCallout">
              <a:avLst>
                <a:gd name="adj1" fmla="val -20833"/>
                <a:gd name="adj2" fmla="val 63023"/>
                <a:gd name="adj3" fmla="val 16667"/>
              </a:avLst>
            </a:prstGeom>
            <a:solidFill>
              <a:schemeClr val="accent3"/>
            </a:solidFill>
          </p:spPr>
        </p:sp>
        <p:sp>
          <p:nvSpPr>
            <p:cNvPr id="13" name="TextBox 13"/>
            <p:cNvSpPr txBox="1"/>
            <p:nvPr/>
          </p:nvSpPr>
          <p:spPr>
            <a:xfrm>
              <a:off x="3795747" y="1896287"/>
              <a:ext cx="1841213" cy="1099468"/>
            </a:xfrm>
            <a:prstGeom prst="rect">
              <a:avLst/>
            </a:prstGeom>
          </p:spPr>
          <p:txBody>
            <a:bodyPr lIns="0" tIns="0" rIns="0" bIns="0" rtlCol="0" anchor="t">
              <a:spAutoFit/>
            </a:bodyPr>
            <a:lstStyle/>
            <a:p>
              <a:pPr algn="ctr">
                <a:lnSpc>
                  <a:spcPts val="2947"/>
                </a:lnSpc>
              </a:pPr>
              <a:r>
                <a:rPr lang="en-US" sz="2267" b="1" spc="181" dirty="0">
                  <a:solidFill>
                    <a:srgbClr val="FBF1EF"/>
                  </a:solidFill>
                  <a:latin typeface="Montserrat" pitchFamily="2" charset="77"/>
                </a:rPr>
                <a:t>SOMEONE SHOOT TRUMP!</a:t>
              </a:r>
            </a:p>
          </p:txBody>
        </p:sp>
      </p:grpSp>
      <p:grpSp>
        <p:nvGrpSpPr>
          <p:cNvPr id="29" name="Group 28">
            <a:extLst>
              <a:ext uri="{FF2B5EF4-FFF2-40B4-BE49-F238E27FC236}">
                <a16:creationId xmlns:a16="http://schemas.microsoft.com/office/drawing/2014/main" id="{761559EF-DAF7-334D-8C11-6C72F9C4B94C}"/>
              </a:ext>
            </a:extLst>
          </p:cNvPr>
          <p:cNvGrpSpPr/>
          <p:nvPr/>
        </p:nvGrpSpPr>
        <p:grpSpPr>
          <a:xfrm>
            <a:off x="8963676" y="1905000"/>
            <a:ext cx="2542525" cy="2185416"/>
            <a:chOff x="8963676" y="1471755"/>
            <a:chExt cx="2542525" cy="2185416"/>
          </a:xfrm>
        </p:grpSpPr>
        <p:sp>
          <p:nvSpPr>
            <p:cNvPr id="3" name="AutoShape 3"/>
            <p:cNvSpPr/>
            <p:nvPr/>
          </p:nvSpPr>
          <p:spPr>
            <a:xfrm>
              <a:off x="8963676" y="1471755"/>
              <a:ext cx="2542525" cy="2185416"/>
            </a:xfrm>
            <a:prstGeom prst="wedgeRoundRectCallout">
              <a:avLst>
                <a:gd name="adj1" fmla="val -20383"/>
                <a:gd name="adj2" fmla="val 61454"/>
                <a:gd name="adj3" fmla="val 16667"/>
              </a:avLst>
            </a:prstGeom>
            <a:solidFill>
              <a:schemeClr val="accent6"/>
            </a:solidFill>
          </p:spPr>
        </p:sp>
        <p:sp>
          <p:nvSpPr>
            <p:cNvPr id="16" name="TextBox 16"/>
            <p:cNvSpPr txBox="1"/>
            <p:nvPr/>
          </p:nvSpPr>
          <p:spPr>
            <a:xfrm>
              <a:off x="9206626" y="1645301"/>
              <a:ext cx="2056624" cy="1838324"/>
            </a:xfrm>
            <a:prstGeom prst="rect">
              <a:avLst/>
            </a:prstGeom>
          </p:spPr>
          <p:txBody>
            <a:bodyPr wrap="square" lIns="0" tIns="0" rIns="0" bIns="0" rtlCol="0" anchor="t">
              <a:spAutoFit/>
            </a:bodyPr>
            <a:lstStyle/>
            <a:p>
              <a:pPr algn="ctr">
                <a:lnSpc>
                  <a:spcPts val="2947"/>
                </a:lnSpc>
              </a:pPr>
              <a:r>
                <a:rPr lang="en-US" sz="2267" b="1" spc="181" dirty="0">
                  <a:solidFill>
                    <a:srgbClr val="FBF1EF"/>
                  </a:solidFill>
                  <a:latin typeface="Montserrat" pitchFamily="2" charset="77"/>
                </a:rPr>
                <a:t>#STAB AND BECOME THE FEAR OF THE ZIONIST</a:t>
              </a:r>
            </a:p>
          </p:txBody>
        </p:sp>
      </p:grpSp>
      <p:sp>
        <p:nvSpPr>
          <p:cNvPr id="14" name="TextBox 4">
            <a:extLst>
              <a:ext uri="{FF2B5EF4-FFF2-40B4-BE49-F238E27FC236}">
                <a16:creationId xmlns:a16="http://schemas.microsoft.com/office/drawing/2014/main" id="{A3F6AE69-24B3-C948-886C-CB4BB5C1D634}"/>
              </a:ext>
            </a:extLst>
          </p:cNvPr>
          <p:cNvSpPr txBox="1"/>
          <p:nvPr/>
        </p:nvSpPr>
        <p:spPr>
          <a:xfrm>
            <a:off x="381000" y="363663"/>
            <a:ext cx="10179434" cy="1477328"/>
          </a:xfrm>
          <a:prstGeom prst="rect">
            <a:avLst/>
          </a:prstGeom>
        </p:spPr>
        <p:txBody>
          <a:bodyPr wrap="square" lIns="0" tIns="0" rIns="0" bIns="0" rtlCol="0" anchor="t">
            <a:spAutoFit/>
          </a:bodyPr>
          <a:lstStyle/>
          <a:p>
            <a:pPr defTabSz="609630"/>
            <a:r>
              <a:rPr lang="en-US" sz="4800" dirty="0">
                <a:solidFill>
                  <a:schemeClr val="accent6"/>
                </a:solidFill>
                <a:latin typeface="Avenir Next" panose="020B0503020202020204" pitchFamily="34" charset="0"/>
              </a:rPr>
              <a:t>Facebook’s Internal Rulebook for Content Moderation</a:t>
            </a:r>
            <a:endParaRPr lang="en-US" sz="4400" b="1" spc="-87" dirty="0">
              <a:solidFill>
                <a:schemeClr val="accent6"/>
              </a:solidFill>
              <a:latin typeface="Avenir Next" panose="020B0503020202020204" pitchFamily="34" charset="0"/>
            </a:endParaRPr>
          </a:p>
        </p:txBody>
      </p:sp>
      <p:grpSp>
        <p:nvGrpSpPr>
          <p:cNvPr id="11" name="Group 10">
            <a:extLst>
              <a:ext uri="{FF2B5EF4-FFF2-40B4-BE49-F238E27FC236}">
                <a16:creationId xmlns:a16="http://schemas.microsoft.com/office/drawing/2014/main" id="{B25E0D36-C93B-CB48-B69D-E659959CCE9F}"/>
              </a:ext>
            </a:extLst>
          </p:cNvPr>
          <p:cNvGrpSpPr/>
          <p:nvPr/>
        </p:nvGrpSpPr>
        <p:grpSpPr>
          <a:xfrm>
            <a:off x="2614983" y="4790801"/>
            <a:ext cx="914400" cy="914400"/>
            <a:chOff x="2614983" y="4790801"/>
            <a:chExt cx="914400" cy="914400"/>
          </a:xfrm>
        </p:grpSpPr>
        <p:sp>
          <p:nvSpPr>
            <p:cNvPr id="9" name="Oval 8">
              <a:extLst>
                <a:ext uri="{FF2B5EF4-FFF2-40B4-BE49-F238E27FC236}">
                  <a16:creationId xmlns:a16="http://schemas.microsoft.com/office/drawing/2014/main" id="{B92A7A39-6412-C741-8AFB-2D1CFEEDE467}"/>
                </a:ext>
              </a:extLst>
            </p:cNvPr>
            <p:cNvSpPr/>
            <p:nvPr/>
          </p:nvSpPr>
          <p:spPr>
            <a:xfrm>
              <a:off x="2614983" y="4790801"/>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heckmark with solid fill">
              <a:extLst>
                <a:ext uri="{FF2B5EF4-FFF2-40B4-BE49-F238E27FC236}">
                  <a16:creationId xmlns:a16="http://schemas.microsoft.com/office/drawing/2014/main" id="{B0FEBBF6-600B-FA40-8D57-812C04DE13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8434" y="4925153"/>
              <a:ext cx="636003" cy="636003"/>
            </a:xfrm>
            <a:prstGeom prst="rect">
              <a:avLst/>
            </a:prstGeom>
          </p:spPr>
        </p:pic>
      </p:grpSp>
      <p:grpSp>
        <p:nvGrpSpPr>
          <p:cNvPr id="19" name="Group 18">
            <a:extLst>
              <a:ext uri="{FF2B5EF4-FFF2-40B4-BE49-F238E27FC236}">
                <a16:creationId xmlns:a16="http://schemas.microsoft.com/office/drawing/2014/main" id="{53750787-6801-8649-A80B-0744EA9125F8}"/>
              </a:ext>
            </a:extLst>
          </p:cNvPr>
          <p:cNvGrpSpPr/>
          <p:nvPr/>
        </p:nvGrpSpPr>
        <p:grpSpPr>
          <a:xfrm>
            <a:off x="8129529" y="4785954"/>
            <a:ext cx="914400" cy="914400"/>
            <a:chOff x="2614983" y="4790801"/>
            <a:chExt cx="914400" cy="914400"/>
          </a:xfrm>
        </p:grpSpPr>
        <p:sp>
          <p:nvSpPr>
            <p:cNvPr id="20" name="Oval 19">
              <a:extLst>
                <a:ext uri="{FF2B5EF4-FFF2-40B4-BE49-F238E27FC236}">
                  <a16:creationId xmlns:a16="http://schemas.microsoft.com/office/drawing/2014/main" id="{536B8271-C9EA-4B4F-89E0-9C008A2A3A3C}"/>
                </a:ext>
              </a:extLst>
            </p:cNvPr>
            <p:cNvSpPr/>
            <p:nvPr/>
          </p:nvSpPr>
          <p:spPr>
            <a:xfrm>
              <a:off x="2614983" y="4790801"/>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heckmark with solid fill">
              <a:extLst>
                <a:ext uri="{FF2B5EF4-FFF2-40B4-BE49-F238E27FC236}">
                  <a16:creationId xmlns:a16="http://schemas.microsoft.com/office/drawing/2014/main" id="{C32004CA-AA43-B046-9225-60F43F8599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8434" y="4925153"/>
              <a:ext cx="636003" cy="636003"/>
            </a:xfrm>
            <a:prstGeom prst="rect">
              <a:avLst/>
            </a:prstGeom>
          </p:spPr>
        </p:pic>
      </p:grpSp>
      <p:grpSp>
        <p:nvGrpSpPr>
          <p:cNvPr id="17" name="Group 16">
            <a:extLst>
              <a:ext uri="{FF2B5EF4-FFF2-40B4-BE49-F238E27FC236}">
                <a16:creationId xmlns:a16="http://schemas.microsoft.com/office/drawing/2014/main" id="{92ACA3B9-204B-9648-87B4-8BE0FDB223EE}"/>
              </a:ext>
            </a:extLst>
          </p:cNvPr>
          <p:cNvGrpSpPr/>
          <p:nvPr/>
        </p:nvGrpSpPr>
        <p:grpSpPr>
          <a:xfrm>
            <a:off x="11049000" y="3352348"/>
            <a:ext cx="914400" cy="914400"/>
            <a:chOff x="11049000" y="3352348"/>
            <a:chExt cx="914400" cy="914400"/>
          </a:xfrm>
        </p:grpSpPr>
        <p:sp>
          <p:nvSpPr>
            <p:cNvPr id="23" name="Oval 22">
              <a:extLst>
                <a:ext uri="{FF2B5EF4-FFF2-40B4-BE49-F238E27FC236}">
                  <a16:creationId xmlns:a16="http://schemas.microsoft.com/office/drawing/2014/main" id="{06659894-58BC-1F4A-9A50-A455D045D287}"/>
                </a:ext>
              </a:extLst>
            </p:cNvPr>
            <p:cNvSpPr/>
            <p:nvPr/>
          </p:nvSpPr>
          <p:spPr>
            <a:xfrm>
              <a:off x="11049000" y="3352348"/>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lose with solid fill">
              <a:extLst>
                <a:ext uri="{FF2B5EF4-FFF2-40B4-BE49-F238E27FC236}">
                  <a16:creationId xmlns:a16="http://schemas.microsoft.com/office/drawing/2014/main" id="{1743E5DE-D05C-0645-80DC-7A736CB616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55544" y="3477717"/>
              <a:ext cx="699472" cy="699472"/>
            </a:xfrm>
            <a:prstGeom prst="rect">
              <a:avLst/>
            </a:prstGeom>
          </p:spPr>
        </p:pic>
      </p:grpSp>
      <p:grpSp>
        <p:nvGrpSpPr>
          <p:cNvPr id="30" name="Group 29">
            <a:extLst>
              <a:ext uri="{FF2B5EF4-FFF2-40B4-BE49-F238E27FC236}">
                <a16:creationId xmlns:a16="http://schemas.microsoft.com/office/drawing/2014/main" id="{6A0AA6E9-9550-FB43-82D2-BD355B5F15E1}"/>
              </a:ext>
            </a:extLst>
          </p:cNvPr>
          <p:cNvGrpSpPr/>
          <p:nvPr/>
        </p:nvGrpSpPr>
        <p:grpSpPr>
          <a:xfrm>
            <a:off x="5239613" y="3340917"/>
            <a:ext cx="914400" cy="914400"/>
            <a:chOff x="11049000" y="3352348"/>
            <a:chExt cx="914400" cy="914400"/>
          </a:xfrm>
        </p:grpSpPr>
        <p:sp>
          <p:nvSpPr>
            <p:cNvPr id="31" name="Oval 30">
              <a:extLst>
                <a:ext uri="{FF2B5EF4-FFF2-40B4-BE49-F238E27FC236}">
                  <a16:creationId xmlns:a16="http://schemas.microsoft.com/office/drawing/2014/main" id="{EDBC9999-FF20-2042-A57A-3179FB3E197F}"/>
                </a:ext>
              </a:extLst>
            </p:cNvPr>
            <p:cNvSpPr/>
            <p:nvPr/>
          </p:nvSpPr>
          <p:spPr>
            <a:xfrm>
              <a:off x="11049000" y="3352348"/>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Close with solid fill">
              <a:extLst>
                <a:ext uri="{FF2B5EF4-FFF2-40B4-BE49-F238E27FC236}">
                  <a16:creationId xmlns:a16="http://schemas.microsoft.com/office/drawing/2014/main" id="{2571F2A1-7937-4743-B98C-AF26062FE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55544" y="3477717"/>
              <a:ext cx="699472" cy="699472"/>
            </a:xfrm>
            <a:prstGeom prst="rect">
              <a:avLst/>
            </a:prstGeom>
          </p:spPr>
        </p:pic>
      </p:grpSp>
    </p:spTree>
    <p:extLst>
      <p:ext uri="{BB962C8B-B14F-4D97-AF65-F5344CB8AC3E}">
        <p14:creationId xmlns:p14="http://schemas.microsoft.com/office/powerpoint/2010/main" val="2388888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188684-33E2-534E-A2D1-DCA6E8F7051C}"/>
              </a:ext>
            </a:extLst>
          </p:cNvPr>
          <p:cNvSpPr/>
          <p:nvPr/>
        </p:nvSpPr>
        <p:spPr>
          <a:xfrm>
            <a:off x="3497370" y="1983565"/>
            <a:ext cx="5197257"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Receiving Explanation</a:t>
            </a:r>
            <a:endParaRPr lang="en-US" sz="1200" b="1" dirty="0">
              <a:solidFill>
                <a:schemeClr val="accent3"/>
              </a:solidFill>
              <a:latin typeface="Avenir Next" panose="020B0503020202020204" pitchFamily="34" charset="0"/>
            </a:endParaRPr>
          </a:p>
        </p:txBody>
      </p:sp>
      <p:sp>
        <p:nvSpPr>
          <p:cNvPr id="9" name="Right Arrow 8">
            <a:extLst>
              <a:ext uri="{FF2B5EF4-FFF2-40B4-BE49-F238E27FC236}">
                <a16:creationId xmlns:a16="http://schemas.microsoft.com/office/drawing/2014/main" id="{DC5195FC-FB6B-364D-9EDA-D28BAF6E6E3F}"/>
              </a:ext>
            </a:extLst>
          </p:cNvPr>
          <p:cNvSpPr/>
          <p:nvPr/>
        </p:nvSpPr>
        <p:spPr>
          <a:xfrm rot="3227167">
            <a:off x="6559584" y="3044222"/>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B1FC58A2-0AC7-D041-BA24-AC57484CEC38}"/>
              </a:ext>
            </a:extLst>
          </p:cNvPr>
          <p:cNvSpPr/>
          <p:nvPr/>
        </p:nvSpPr>
        <p:spPr>
          <a:xfrm rot="7856661">
            <a:off x="4884357" y="3041834"/>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41BA661-56BD-2A4C-A77E-C5E54D3315B4}"/>
              </a:ext>
            </a:extLst>
          </p:cNvPr>
          <p:cNvGrpSpPr/>
          <p:nvPr/>
        </p:nvGrpSpPr>
        <p:grpSpPr>
          <a:xfrm>
            <a:off x="3200394" y="3683806"/>
            <a:ext cx="2210592" cy="937950"/>
            <a:chOff x="3200394" y="3683806"/>
            <a:chExt cx="2210592" cy="937950"/>
          </a:xfrm>
        </p:grpSpPr>
        <p:sp>
          <p:nvSpPr>
            <p:cNvPr id="12" name="TextBox 11">
              <a:extLst>
                <a:ext uri="{FF2B5EF4-FFF2-40B4-BE49-F238E27FC236}">
                  <a16:creationId xmlns:a16="http://schemas.microsoft.com/office/drawing/2014/main" id="{40C18998-8E50-8F47-A79B-C2FB3064EF75}"/>
                </a:ext>
              </a:extLst>
            </p:cNvPr>
            <p:cNvSpPr txBox="1"/>
            <p:nvPr/>
          </p:nvSpPr>
          <p:spPr>
            <a:xfrm>
              <a:off x="3684999" y="3761520"/>
              <a:ext cx="1725987" cy="4909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Fairness</a:t>
              </a:r>
            </a:p>
          </p:txBody>
        </p:sp>
        <p:pic>
          <p:nvPicPr>
            <p:cNvPr id="3" name="Graphic 2" descr="Arrow Up with solid fill">
              <a:extLst>
                <a:ext uri="{FF2B5EF4-FFF2-40B4-BE49-F238E27FC236}">
                  <a16:creationId xmlns:a16="http://schemas.microsoft.com/office/drawing/2014/main" id="{CB75C1C4-86E0-C34C-8DB9-E8F620D70D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0394" y="3683806"/>
              <a:ext cx="694509" cy="646331"/>
            </a:xfrm>
            <a:prstGeom prst="rect">
              <a:avLst/>
            </a:prstGeom>
          </p:spPr>
        </p:pic>
        <p:sp>
          <p:nvSpPr>
            <p:cNvPr id="14" name="Rectangle 13">
              <a:extLst>
                <a:ext uri="{FF2B5EF4-FFF2-40B4-BE49-F238E27FC236}">
                  <a16:creationId xmlns:a16="http://schemas.microsoft.com/office/drawing/2014/main" id="{3FD997EE-8CF9-934B-BF1D-26868E3F0259}"/>
                </a:ext>
              </a:extLst>
            </p:cNvPr>
            <p:cNvSpPr/>
            <p:nvPr/>
          </p:nvSpPr>
          <p:spPr>
            <a:xfrm>
              <a:off x="3709118" y="4252424"/>
              <a:ext cx="1697901"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l-GR" sz="1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β</a:t>
              </a:r>
              <a:r>
                <a:rPr kumimoji="0" lang="en-US" sz="1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 = 0.384***)</a:t>
              </a:r>
              <a:endPar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grpSp>
      <p:grpSp>
        <p:nvGrpSpPr>
          <p:cNvPr id="6" name="Group 5">
            <a:extLst>
              <a:ext uri="{FF2B5EF4-FFF2-40B4-BE49-F238E27FC236}">
                <a16:creationId xmlns:a16="http://schemas.microsoft.com/office/drawing/2014/main" id="{B92876FA-2163-C24F-8795-48B4AC7C47BB}"/>
              </a:ext>
            </a:extLst>
          </p:cNvPr>
          <p:cNvGrpSpPr/>
          <p:nvPr/>
        </p:nvGrpSpPr>
        <p:grpSpPr>
          <a:xfrm>
            <a:off x="6468291" y="3683806"/>
            <a:ext cx="4199709" cy="937950"/>
            <a:chOff x="6293702" y="3683806"/>
            <a:chExt cx="2850292" cy="937950"/>
          </a:xfrm>
        </p:grpSpPr>
        <p:sp>
          <p:nvSpPr>
            <p:cNvPr id="13" name="TextBox 12">
              <a:extLst>
                <a:ext uri="{FF2B5EF4-FFF2-40B4-BE49-F238E27FC236}">
                  <a16:creationId xmlns:a16="http://schemas.microsoft.com/office/drawing/2014/main" id="{91C59A1D-E193-2745-9425-20A6D3391FA8}"/>
                </a:ext>
              </a:extLst>
            </p:cNvPr>
            <p:cNvSpPr txBox="1"/>
            <p:nvPr/>
          </p:nvSpPr>
          <p:spPr>
            <a:xfrm>
              <a:off x="6553194" y="3768366"/>
              <a:ext cx="2590800" cy="4909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Desire to Post Again</a:t>
              </a:r>
            </a:p>
          </p:txBody>
        </p:sp>
        <p:sp>
          <p:nvSpPr>
            <p:cNvPr id="16" name="Rectangle 15">
              <a:extLst>
                <a:ext uri="{FF2B5EF4-FFF2-40B4-BE49-F238E27FC236}">
                  <a16:creationId xmlns:a16="http://schemas.microsoft.com/office/drawing/2014/main" id="{59AE43B7-89F8-304A-BE54-703B35854CE2}"/>
                </a:ext>
              </a:extLst>
            </p:cNvPr>
            <p:cNvSpPr/>
            <p:nvPr/>
          </p:nvSpPr>
          <p:spPr>
            <a:xfrm>
              <a:off x="7110152" y="4252424"/>
              <a:ext cx="1492716"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l-GR" sz="1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β</a:t>
              </a:r>
              <a:r>
                <a:rPr kumimoji="0" lang="en-US" sz="1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 = 0.088*)</a:t>
              </a:r>
              <a:endPar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pic>
          <p:nvPicPr>
            <p:cNvPr id="17" name="Graphic 16" descr="Arrow Up with solid fill">
              <a:extLst>
                <a:ext uri="{FF2B5EF4-FFF2-40B4-BE49-F238E27FC236}">
                  <a16:creationId xmlns:a16="http://schemas.microsoft.com/office/drawing/2014/main" id="{0073F9AC-10E4-F644-AECD-034505DF1F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3702" y="3683806"/>
              <a:ext cx="471355" cy="646331"/>
            </a:xfrm>
            <a:prstGeom prst="rect">
              <a:avLst/>
            </a:prstGeom>
          </p:spPr>
        </p:pic>
      </p:grpSp>
      <p:sp>
        <p:nvSpPr>
          <p:cNvPr id="2" name="Rectangle 1">
            <a:extLst>
              <a:ext uri="{FF2B5EF4-FFF2-40B4-BE49-F238E27FC236}">
                <a16:creationId xmlns:a16="http://schemas.microsoft.com/office/drawing/2014/main" id="{8A52B696-D8F8-1D4A-A457-BFAEDA484F60}"/>
              </a:ext>
            </a:extLst>
          </p:cNvPr>
          <p:cNvSpPr/>
          <p:nvPr/>
        </p:nvSpPr>
        <p:spPr>
          <a:xfrm>
            <a:off x="8694627" y="5745182"/>
            <a:ext cx="3401893" cy="369332"/>
          </a:xfrm>
          <a:prstGeom prst="rect">
            <a:avLst/>
          </a:prstGeom>
        </p:spPr>
        <p:txBody>
          <a:bodyPr wrap="none">
            <a:spAutoFit/>
          </a:bodyPr>
          <a:lstStyle/>
          <a:p>
            <a:pPr lvl="0" defTabSz="457200">
              <a:defRPr/>
            </a:pPr>
            <a:r>
              <a:rPr lang="en-US" dirty="0">
                <a:solidFill>
                  <a:schemeClr val="accent6"/>
                </a:solidFill>
                <a:latin typeface="Avenir Next" panose="020B0503020202020204" pitchFamily="34" charset="0"/>
              </a:rPr>
              <a:t>*: p &lt; .05		 ***: p &lt; .001</a:t>
            </a:r>
          </a:p>
        </p:txBody>
      </p:sp>
      <p:sp>
        <p:nvSpPr>
          <p:cNvPr id="19" name="Rounded Rectangle 18">
            <a:extLst>
              <a:ext uri="{FF2B5EF4-FFF2-40B4-BE49-F238E27FC236}">
                <a16:creationId xmlns:a16="http://schemas.microsoft.com/office/drawing/2014/main" id="{C32667E6-1B53-024B-A757-A87E2DFA00EA}"/>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4101511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359AEF8-06E9-D643-9F4C-04BB5EF720C5}"/>
              </a:ext>
            </a:extLst>
          </p:cNvPr>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26185" y="829324"/>
            <a:ext cx="5518120" cy="5518120"/>
          </a:xfrm>
          <a:prstGeom prst="rect">
            <a:avLst/>
          </a:prstGeom>
        </p:spPr>
      </p:pic>
      <p:grpSp>
        <p:nvGrpSpPr>
          <p:cNvPr id="20" name="Group 4">
            <a:extLst>
              <a:ext uri="{FF2B5EF4-FFF2-40B4-BE49-F238E27FC236}">
                <a16:creationId xmlns:a16="http://schemas.microsoft.com/office/drawing/2014/main" id="{C2C15902-515E-DA41-9E3B-9CD8DAD13A2C}"/>
              </a:ext>
            </a:extLst>
          </p:cNvPr>
          <p:cNvGrpSpPr/>
          <p:nvPr/>
        </p:nvGrpSpPr>
        <p:grpSpPr>
          <a:xfrm>
            <a:off x="6044305" y="2814705"/>
            <a:ext cx="6147695" cy="1377209"/>
            <a:chOff x="-454326" y="-600209"/>
            <a:chExt cx="12295390" cy="2754416"/>
          </a:xfrm>
        </p:grpSpPr>
        <p:sp>
          <p:nvSpPr>
            <p:cNvPr id="21" name="AutoShape 5">
              <a:extLst>
                <a:ext uri="{FF2B5EF4-FFF2-40B4-BE49-F238E27FC236}">
                  <a16:creationId xmlns:a16="http://schemas.microsoft.com/office/drawing/2014/main" id="{25480506-D4CB-5345-9D31-4056F8840A6C}"/>
                </a:ext>
              </a:extLst>
            </p:cNvPr>
            <p:cNvSpPr/>
            <p:nvPr/>
          </p:nvSpPr>
          <p:spPr>
            <a:xfrm>
              <a:off x="-454326" y="-600209"/>
              <a:ext cx="12295390" cy="2754416"/>
            </a:xfrm>
            <a:prstGeom prst="rect">
              <a:avLst/>
            </a:prstGeom>
            <a:solidFill>
              <a:schemeClr val="accent3"/>
            </a:solidFill>
          </p:spPr>
        </p:sp>
        <p:sp>
          <p:nvSpPr>
            <p:cNvPr id="22" name="TextBox 6">
              <a:extLst>
                <a:ext uri="{FF2B5EF4-FFF2-40B4-BE49-F238E27FC236}">
                  <a16:creationId xmlns:a16="http://schemas.microsoft.com/office/drawing/2014/main" id="{6933D8F6-5CA8-4D4F-A57F-C6B336245939}"/>
                </a:ext>
              </a:extLst>
            </p:cNvPr>
            <p:cNvSpPr txBox="1"/>
            <p:nvPr/>
          </p:nvSpPr>
          <p:spPr>
            <a:xfrm>
              <a:off x="-137648" y="-4795"/>
              <a:ext cx="11369112" cy="1723547"/>
            </a:xfrm>
            <a:prstGeom prst="rect">
              <a:avLst/>
            </a:prstGeom>
          </p:spPr>
          <p:txBody>
            <a:bodyPr wrap="square" lIns="0" tIns="0" rIns="0" bIns="0" rtlCol="0" anchor="t">
              <a:spAutoFit/>
            </a:bodyPr>
            <a:lstStyle/>
            <a:p>
              <a:pPr marL="0" indent="0">
                <a:buNone/>
              </a:pPr>
              <a:r>
                <a:rPr lang="en-US" sz="2800" b="1" dirty="0">
                  <a:solidFill>
                    <a:schemeClr val="bg1"/>
                  </a:solidFill>
                  <a:latin typeface="Avenir Next" panose="020B0503020202020204" pitchFamily="34" charset="0"/>
                </a:rPr>
                <a:t>Receiving explanations is linked to improvement in user attitudes</a:t>
              </a:r>
              <a:endParaRPr lang="en-US" sz="2400" dirty="0">
                <a:solidFill>
                  <a:schemeClr val="bg1"/>
                </a:solidFill>
                <a:latin typeface="Avenir Next" panose="020B0503020202020204" pitchFamily="34" charset="0"/>
              </a:endParaRPr>
            </a:p>
          </p:txBody>
        </p:sp>
      </p:grpSp>
      <p:sp>
        <p:nvSpPr>
          <p:cNvPr id="9" name="TextBox 3">
            <a:extLst>
              <a:ext uri="{FF2B5EF4-FFF2-40B4-BE49-F238E27FC236}">
                <a16:creationId xmlns:a16="http://schemas.microsoft.com/office/drawing/2014/main" id="{7A76684A-C3FE-4843-A2EF-15BB56457138}"/>
              </a:ext>
            </a:extLst>
          </p:cNvPr>
          <p:cNvSpPr txBox="1"/>
          <p:nvPr/>
        </p:nvSpPr>
        <p:spPr>
          <a:xfrm>
            <a:off x="914400" y="3274196"/>
            <a:ext cx="4452608" cy="628377"/>
          </a:xfrm>
          <a:prstGeom prst="rect">
            <a:avLst/>
          </a:prstGeom>
        </p:spPr>
        <p:txBody>
          <a:bodyPr lIns="0" tIns="0" rIns="0" bIns="0" rtlCol="0" anchor="ctr">
            <a:spAutoFit/>
          </a:bodyPr>
          <a:lstStyle/>
          <a:p>
            <a:pPr algn="ctr" defTabSz="609630">
              <a:lnSpc>
                <a:spcPts val="4767"/>
              </a:lnSpc>
            </a:pPr>
            <a:r>
              <a:rPr lang="en-US" sz="4334" b="1" spc="87" dirty="0">
                <a:solidFill>
                  <a:schemeClr val="bg1"/>
                </a:solidFill>
                <a:latin typeface="Avenir Next" panose="020B0503020202020204" pitchFamily="34" charset="0"/>
              </a:rPr>
              <a:t>TAKEAWAY</a:t>
            </a:r>
          </a:p>
        </p:txBody>
      </p:sp>
      <p:sp>
        <p:nvSpPr>
          <p:cNvPr id="11" name="Rounded Rectangle 10">
            <a:extLst>
              <a:ext uri="{FF2B5EF4-FFF2-40B4-BE49-F238E27FC236}">
                <a16:creationId xmlns:a16="http://schemas.microsoft.com/office/drawing/2014/main" id="{3C2AF731-217A-174F-96B8-E13A2A46EAC0}"/>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2780205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a:extLst>
              <a:ext uri="{FF2B5EF4-FFF2-40B4-BE49-F238E27FC236}">
                <a16:creationId xmlns:a16="http://schemas.microsoft.com/office/drawing/2014/main" id="{757026D7-C2EF-0C47-91BB-64B8FCA6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9600" y="3207306"/>
            <a:ext cx="1043934" cy="788170"/>
          </a:xfrm>
          <a:prstGeom prst="rect">
            <a:avLst/>
          </a:prstGeom>
        </p:spPr>
      </p:pic>
      <p:sp>
        <p:nvSpPr>
          <p:cNvPr id="19" name="TextBox 2">
            <a:extLst>
              <a:ext uri="{FF2B5EF4-FFF2-40B4-BE49-F238E27FC236}">
                <a16:creationId xmlns:a16="http://schemas.microsoft.com/office/drawing/2014/main" id="{BF1EB644-30DB-8B44-B22C-25E2265AE3B2}"/>
              </a:ext>
            </a:extLst>
          </p:cNvPr>
          <p:cNvSpPr txBox="1"/>
          <p:nvPr/>
        </p:nvSpPr>
        <p:spPr>
          <a:xfrm>
            <a:off x="2971800" y="2846747"/>
            <a:ext cx="7391400" cy="2462213"/>
          </a:xfrm>
          <a:prstGeom prst="rect">
            <a:avLst/>
          </a:prstGeom>
        </p:spPr>
        <p:txBody>
          <a:bodyPr wrap="square" lIns="0" tIns="0" rIns="0" bIns="0" rtlCol="0" anchor="t">
            <a:spAutoFit/>
          </a:bodyPr>
          <a:lstStyle/>
          <a:p>
            <a:pPr marL="0" indent="0">
              <a:buNone/>
            </a:pPr>
            <a:r>
              <a:rPr lang="en-US" sz="4000" b="1" dirty="0">
                <a:solidFill>
                  <a:schemeClr val="accent6"/>
                </a:solidFill>
                <a:latin typeface="Avenir Next" panose="020B0503020202020204" pitchFamily="34" charset="0"/>
              </a:rPr>
              <a:t>The removal is ok, it doesn’t bother me, but it’s not ok that I didn’t get informed. </a:t>
            </a:r>
          </a:p>
          <a:p>
            <a:pPr marL="0" indent="0" algn="r">
              <a:buNone/>
            </a:pPr>
            <a:r>
              <a:rPr lang="en-US" sz="4000" dirty="0">
                <a:solidFill>
                  <a:schemeClr val="accent6"/>
                </a:solidFill>
                <a:latin typeface="Avenir Next" panose="020B0503020202020204" pitchFamily="34" charset="0"/>
              </a:rPr>
              <a:t>– P838</a:t>
            </a:r>
          </a:p>
        </p:txBody>
      </p:sp>
      <p:sp>
        <p:nvSpPr>
          <p:cNvPr id="20" name="Rectangle 19">
            <a:extLst>
              <a:ext uri="{FF2B5EF4-FFF2-40B4-BE49-F238E27FC236}">
                <a16:creationId xmlns:a16="http://schemas.microsoft.com/office/drawing/2014/main" id="{985484BA-95AD-2143-9D00-9BDDFF212932}"/>
              </a:ext>
            </a:extLst>
          </p:cNvPr>
          <p:cNvSpPr/>
          <p:nvPr/>
        </p:nvSpPr>
        <p:spPr>
          <a:xfrm>
            <a:off x="814695" y="1557408"/>
            <a:ext cx="10562636"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Dissatisfaction About the Lack of Transparency</a:t>
            </a:r>
            <a:endParaRPr lang="en-US" sz="1200" b="1" dirty="0">
              <a:solidFill>
                <a:schemeClr val="accent3"/>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976D1E39-918E-2140-8714-335CFDE1BB36}"/>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473891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E6847F-B30B-6E45-9401-4C181E037CA8}"/>
              </a:ext>
            </a:extLst>
          </p:cNvPr>
          <p:cNvSpPr/>
          <p:nvPr/>
        </p:nvSpPr>
        <p:spPr>
          <a:xfrm>
            <a:off x="1629108" y="1085671"/>
            <a:ext cx="8933779"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Q3:</a:t>
            </a:r>
            <a:r>
              <a:rPr kumimoji="0" lang="en-US" sz="3600" b="0"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 The </a:t>
            </a:r>
            <a:r>
              <a:rPr kumimoji="0" lang="en-US" sz="4000" b="0"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explanation</a:t>
            </a:r>
            <a:r>
              <a:rPr kumimoji="0" lang="en-US" sz="3600" b="0"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 was provided by</a:t>
            </a:r>
          </a:p>
        </p:txBody>
      </p:sp>
      <p:sp>
        <p:nvSpPr>
          <p:cNvPr id="9" name="TextBox 1">
            <a:extLst>
              <a:ext uri="{FF2B5EF4-FFF2-40B4-BE49-F238E27FC236}">
                <a16:creationId xmlns:a16="http://schemas.microsoft.com/office/drawing/2014/main" id="{6373DAC7-A501-C543-A2B3-91C7CE3DEAC8}"/>
              </a:ext>
            </a:extLst>
          </p:cNvPr>
          <p:cNvSpPr txBox="1"/>
          <p:nvPr/>
        </p:nvSpPr>
        <p:spPr>
          <a:xfrm>
            <a:off x="4572000" y="3679681"/>
            <a:ext cx="1143000" cy="46787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a:solidFill>
                  <a:schemeClr val="bg1"/>
                </a:solidFill>
                <a:latin typeface="Avenir Next" panose="020B0503020202020204" pitchFamily="34" charset="0"/>
              </a:rPr>
              <a:t>Yes</a:t>
            </a:r>
          </a:p>
        </p:txBody>
      </p:sp>
      <p:sp>
        <p:nvSpPr>
          <p:cNvPr id="11" name="TextBox 1">
            <a:extLst>
              <a:ext uri="{FF2B5EF4-FFF2-40B4-BE49-F238E27FC236}">
                <a16:creationId xmlns:a16="http://schemas.microsoft.com/office/drawing/2014/main" id="{715AA38B-B361-2846-A960-D0D642367500}"/>
              </a:ext>
            </a:extLst>
          </p:cNvPr>
          <p:cNvSpPr txBox="1"/>
          <p:nvPr/>
        </p:nvSpPr>
        <p:spPr>
          <a:xfrm>
            <a:off x="6095996" y="4800600"/>
            <a:ext cx="1143000" cy="46787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a:solidFill>
                  <a:schemeClr val="bg1"/>
                </a:solidFill>
                <a:latin typeface="Avenir Next" panose="020B0503020202020204" pitchFamily="34" charset="0"/>
              </a:rPr>
              <a:t>No</a:t>
            </a:r>
          </a:p>
        </p:txBody>
      </p:sp>
      <p:graphicFrame>
        <p:nvGraphicFramePr>
          <p:cNvPr id="14" name="Chart 13">
            <a:extLst>
              <a:ext uri="{FF2B5EF4-FFF2-40B4-BE49-F238E27FC236}">
                <a16:creationId xmlns:a16="http://schemas.microsoft.com/office/drawing/2014/main" id="{2699031C-8C9D-1D4C-A55D-61779992FF80}"/>
              </a:ext>
            </a:extLst>
          </p:cNvPr>
          <p:cNvGraphicFramePr>
            <a:graphicFrameLocks/>
          </p:cNvGraphicFramePr>
          <p:nvPr>
            <p:extLst>
              <p:ext uri="{D42A27DB-BD31-4B8C-83A1-F6EECF244321}">
                <p14:modId xmlns:p14="http://schemas.microsoft.com/office/powerpoint/2010/main" val="332891149"/>
              </p:ext>
            </p:extLst>
          </p:nvPr>
        </p:nvGraphicFramePr>
        <p:xfrm>
          <a:off x="2590800" y="1964828"/>
          <a:ext cx="6672330" cy="4295730"/>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
            <a:extLst>
              <a:ext uri="{FF2B5EF4-FFF2-40B4-BE49-F238E27FC236}">
                <a16:creationId xmlns:a16="http://schemas.microsoft.com/office/drawing/2014/main" id="{9A23B6E5-6B84-8049-92B3-60CDA3077E4B}"/>
              </a:ext>
            </a:extLst>
          </p:cNvPr>
          <p:cNvSpPr txBox="1"/>
          <p:nvPr/>
        </p:nvSpPr>
        <p:spPr>
          <a:xfrm>
            <a:off x="4419600" y="3705724"/>
            <a:ext cx="1143000" cy="46787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a:solidFill>
                  <a:schemeClr val="bg1"/>
                </a:solidFill>
                <a:latin typeface="Avenir Next" panose="020B0503020202020204" pitchFamily="34" charset="0"/>
              </a:rPr>
              <a:t>Bot</a:t>
            </a:r>
          </a:p>
        </p:txBody>
      </p:sp>
      <p:sp>
        <p:nvSpPr>
          <p:cNvPr id="17" name="TextBox 1">
            <a:extLst>
              <a:ext uri="{FF2B5EF4-FFF2-40B4-BE49-F238E27FC236}">
                <a16:creationId xmlns:a16="http://schemas.microsoft.com/office/drawing/2014/main" id="{1D3513F6-EEAE-8D4A-AF5C-E1138CF0D8C1}"/>
              </a:ext>
            </a:extLst>
          </p:cNvPr>
          <p:cNvSpPr txBox="1"/>
          <p:nvPr/>
        </p:nvSpPr>
        <p:spPr>
          <a:xfrm>
            <a:off x="6192456" y="3242668"/>
            <a:ext cx="1371600" cy="46787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a:solidFill>
                  <a:schemeClr val="bg1"/>
                </a:solidFill>
                <a:latin typeface="Avenir Next" panose="020B0503020202020204" pitchFamily="34" charset="0"/>
              </a:rPr>
              <a:t>Unsure</a:t>
            </a:r>
          </a:p>
        </p:txBody>
      </p:sp>
      <p:sp>
        <p:nvSpPr>
          <p:cNvPr id="18" name="TextBox 1">
            <a:extLst>
              <a:ext uri="{FF2B5EF4-FFF2-40B4-BE49-F238E27FC236}">
                <a16:creationId xmlns:a16="http://schemas.microsoft.com/office/drawing/2014/main" id="{22B65911-CB58-944B-A871-198EAA429F90}"/>
              </a:ext>
            </a:extLst>
          </p:cNvPr>
          <p:cNvSpPr txBox="1"/>
          <p:nvPr/>
        </p:nvSpPr>
        <p:spPr>
          <a:xfrm>
            <a:off x="6095996" y="4800599"/>
            <a:ext cx="1371600" cy="467879"/>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a:solidFill>
                  <a:schemeClr val="bg1"/>
                </a:solidFill>
                <a:latin typeface="Avenir Next" panose="020B0503020202020204" pitchFamily="34" charset="0"/>
              </a:rPr>
              <a:t>Human</a:t>
            </a:r>
          </a:p>
        </p:txBody>
      </p:sp>
      <p:sp>
        <p:nvSpPr>
          <p:cNvPr id="13" name="Rounded Rectangle 12">
            <a:extLst>
              <a:ext uri="{FF2B5EF4-FFF2-40B4-BE49-F238E27FC236}">
                <a16:creationId xmlns:a16="http://schemas.microsoft.com/office/drawing/2014/main" id="{00F0C9BD-04B4-CE4A-B72B-3330B52C2BFC}"/>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3759525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188684-33E2-534E-A2D1-DCA6E8F7051C}"/>
              </a:ext>
            </a:extLst>
          </p:cNvPr>
          <p:cNvSpPr/>
          <p:nvPr/>
        </p:nvSpPr>
        <p:spPr>
          <a:xfrm>
            <a:off x="3838180" y="2167499"/>
            <a:ext cx="4515660"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Explanation Source</a:t>
            </a:r>
            <a:endParaRPr lang="en-US" sz="1200" b="1" dirty="0">
              <a:solidFill>
                <a:schemeClr val="accent3"/>
              </a:solidFill>
              <a:latin typeface="Avenir Next" panose="020B0503020202020204" pitchFamily="34" charset="0"/>
            </a:endParaRPr>
          </a:p>
        </p:txBody>
      </p:sp>
      <p:sp>
        <p:nvSpPr>
          <p:cNvPr id="9" name="Right Arrow 8">
            <a:extLst>
              <a:ext uri="{FF2B5EF4-FFF2-40B4-BE49-F238E27FC236}">
                <a16:creationId xmlns:a16="http://schemas.microsoft.com/office/drawing/2014/main" id="{DC5195FC-FB6B-364D-9EDA-D28BAF6E6E3F}"/>
              </a:ext>
            </a:extLst>
          </p:cNvPr>
          <p:cNvSpPr/>
          <p:nvPr/>
        </p:nvSpPr>
        <p:spPr>
          <a:xfrm rot="3227167">
            <a:off x="6804452" y="3153938"/>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B1FC58A2-0AC7-D041-BA24-AC57484CEC38}"/>
              </a:ext>
            </a:extLst>
          </p:cNvPr>
          <p:cNvSpPr/>
          <p:nvPr/>
        </p:nvSpPr>
        <p:spPr>
          <a:xfrm rot="7856661">
            <a:off x="4701930" y="3150515"/>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C9FF6213-4D79-CC44-ACF1-77D2AB0F6604}"/>
              </a:ext>
            </a:extLst>
          </p:cNvPr>
          <p:cNvGrpSpPr/>
          <p:nvPr/>
        </p:nvGrpSpPr>
        <p:grpSpPr>
          <a:xfrm>
            <a:off x="6973667" y="3703673"/>
            <a:ext cx="4532536" cy="918083"/>
            <a:chOff x="6040882" y="3703673"/>
            <a:chExt cx="2984487" cy="918083"/>
          </a:xfrm>
        </p:grpSpPr>
        <p:sp>
          <p:nvSpPr>
            <p:cNvPr id="13" name="TextBox 12">
              <a:extLst>
                <a:ext uri="{FF2B5EF4-FFF2-40B4-BE49-F238E27FC236}">
                  <a16:creationId xmlns:a16="http://schemas.microsoft.com/office/drawing/2014/main" id="{91C59A1D-E193-2745-9425-20A6D3391FA8}"/>
                </a:ext>
              </a:extLst>
            </p:cNvPr>
            <p:cNvSpPr txBox="1"/>
            <p:nvPr/>
          </p:nvSpPr>
          <p:spPr>
            <a:xfrm>
              <a:off x="6334220" y="3768366"/>
              <a:ext cx="2691149" cy="4909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Desire to Post Again</a:t>
              </a:r>
            </a:p>
          </p:txBody>
        </p:sp>
        <p:sp>
          <p:nvSpPr>
            <p:cNvPr id="16" name="Rectangle 15">
              <a:extLst>
                <a:ext uri="{FF2B5EF4-FFF2-40B4-BE49-F238E27FC236}">
                  <a16:creationId xmlns:a16="http://schemas.microsoft.com/office/drawing/2014/main" id="{59AE43B7-89F8-304A-BE54-703B35854CE2}"/>
                </a:ext>
              </a:extLst>
            </p:cNvPr>
            <p:cNvSpPr/>
            <p:nvPr/>
          </p:nvSpPr>
          <p:spPr>
            <a:xfrm>
              <a:off x="7008779" y="4252424"/>
              <a:ext cx="1695465"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(Not Significant)</a:t>
              </a:r>
              <a:endParaRPr kumimoji="0" lang="en-US" sz="2800" b="0" i="0" u="none" strike="noStrike" kern="1200" cap="none" spc="0" normalizeH="0" baseline="0" noProof="0" dirty="0">
                <a:ln>
                  <a:noFill/>
                </a:ln>
                <a:solidFill>
                  <a:schemeClr val="accent6"/>
                </a:solidFill>
                <a:effectLst/>
                <a:uLnTx/>
                <a:uFillTx/>
                <a:latin typeface="Avenir Next" panose="020B0503020202020204" pitchFamily="34" charset="0"/>
                <a:ea typeface="Arial" charset="0"/>
                <a:cs typeface="Arial" charset="0"/>
              </a:endParaRPr>
            </a:p>
          </p:txBody>
        </p:sp>
        <p:pic>
          <p:nvPicPr>
            <p:cNvPr id="18" name="Graphic 17" descr="Close with solid fill">
              <a:extLst>
                <a:ext uri="{FF2B5EF4-FFF2-40B4-BE49-F238E27FC236}">
                  <a16:creationId xmlns:a16="http://schemas.microsoft.com/office/drawing/2014/main" id="{DC9BCE00-A27F-3E4E-8FDD-69B884859C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40882" y="3703673"/>
              <a:ext cx="425584" cy="646332"/>
            </a:xfrm>
            <a:prstGeom prst="rect">
              <a:avLst/>
            </a:prstGeom>
          </p:spPr>
        </p:pic>
      </p:grpSp>
      <p:grpSp>
        <p:nvGrpSpPr>
          <p:cNvPr id="4" name="Group 3">
            <a:extLst>
              <a:ext uri="{FF2B5EF4-FFF2-40B4-BE49-F238E27FC236}">
                <a16:creationId xmlns:a16="http://schemas.microsoft.com/office/drawing/2014/main" id="{9A12D056-A869-384B-AD8B-F002555595F2}"/>
              </a:ext>
            </a:extLst>
          </p:cNvPr>
          <p:cNvGrpSpPr/>
          <p:nvPr/>
        </p:nvGrpSpPr>
        <p:grpSpPr>
          <a:xfrm>
            <a:off x="3033484" y="3703673"/>
            <a:ext cx="2377502" cy="918083"/>
            <a:chOff x="3033484" y="3703673"/>
            <a:chExt cx="2377502" cy="918083"/>
          </a:xfrm>
        </p:grpSpPr>
        <p:sp>
          <p:nvSpPr>
            <p:cNvPr id="12" name="TextBox 11">
              <a:extLst>
                <a:ext uri="{FF2B5EF4-FFF2-40B4-BE49-F238E27FC236}">
                  <a16:creationId xmlns:a16="http://schemas.microsoft.com/office/drawing/2014/main" id="{40C18998-8E50-8F47-A79B-C2FB3064EF75}"/>
                </a:ext>
              </a:extLst>
            </p:cNvPr>
            <p:cNvSpPr txBox="1"/>
            <p:nvPr/>
          </p:nvSpPr>
          <p:spPr>
            <a:xfrm>
              <a:off x="3684999" y="3761520"/>
              <a:ext cx="1725987" cy="490904"/>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Fairness</a:t>
              </a:r>
            </a:p>
          </p:txBody>
        </p:sp>
        <p:sp>
          <p:nvSpPr>
            <p:cNvPr id="14" name="Rectangle 13">
              <a:extLst>
                <a:ext uri="{FF2B5EF4-FFF2-40B4-BE49-F238E27FC236}">
                  <a16:creationId xmlns:a16="http://schemas.microsoft.com/office/drawing/2014/main" id="{3FD997EE-8CF9-934B-BF1D-26868E3F0259}"/>
                </a:ext>
              </a:extLst>
            </p:cNvPr>
            <p:cNvSpPr/>
            <p:nvPr/>
          </p:nvSpPr>
          <p:spPr>
            <a:xfrm>
              <a:off x="3710338" y="4252424"/>
              <a:ext cx="1695465"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(Not Significant)</a:t>
              </a:r>
              <a:endParaRPr kumimoji="0" lang="en-US" sz="2800" b="0" i="0" u="none" strike="noStrike" kern="1200" cap="none" spc="0" normalizeH="0" baseline="0" noProof="0" dirty="0">
                <a:ln>
                  <a:noFill/>
                </a:ln>
                <a:solidFill>
                  <a:schemeClr val="accent6"/>
                </a:solidFill>
                <a:effectLst/>
                <a:uLnTx/>
                <a:uFillTx/>
                <a:latin typeface="Avenir Next" panose="020B0503020202020204" pitchFamily="34" charset="0"/>
                <a:ea typeface="Arial" charset="0"/>
                <a:cs typeface="Arial" charset="0"/>
              </a:endParaRPr>
            </a:p>
          </p:txBody>
        </p:sp>
        <p:pic>
          <p:nvPicPr>
            <p:cNvPr id="19" name="Graphic 18" descr="Close with solid fill">
              <a:extLst>
                <a:ext uri="{FF2B5EF4-FFF2-40B4-BE49-F238E27FC236}">
                  <a16:creationId xmlns:a16="http://schemas.microsoft.com/office/drawing/2014/main" id="{C055B45C-C4CA-534C-BF7A-CCDD5BE434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3484" y="3703673"/>
              <a:ext cx="646332" cy="646332"/>
            </a:xfrm>
            <a:prstGeom prst="rect">
              <a:avLst/>
            </a:prstGeom>
          </p:spPr>
        </p:pic>
      </p:grpSp>
      <p:sp>
        <p:nvSpPr>
          <p:cNvPr id="20" name="Rounded Rectangle 19">
            <a:extLst>
              <a:ext uri="{FF2B5EF4-FFF2-40B4-BE49-F238E27FC236}">
                <a16:creationId xmlns:a16="http://schemas.microsoft.com/office/drawing/2014/main" id="{B8859B19-EE4F-CD48-8D7B-A2B367421FB2}"/>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390285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359AEF8-06E9-D643-9F4C-04BB5EF720C5}"/>
              </a:ext>
            </a:extLst>
          </p:cNvPr>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26185" y="515136"/>
            <a:ext cx="5518120" cy="5518120"/>
          </a:xfrm>
          <a:prstGeom prst="rect">
            <a:avLst/>
          </a:prstGeom>
        </p:spPr>
      </p:pic>
      <p:sp>
        <p:nvSpPr>
          <p:cNvPr id="19" name="TextBox 3">
            <a:extLst>
              <a:ext uri="{FF2B5EF4-FFF2-40B4-BE49-F238E27FC236}">
                <a16:creationId xmlns:a16="http://schemas.microsoft.com/office/drawing/2014/main" id="{7DFD0B3A-F575-864D-88D8-87B99A2C680E}"/>
              </a:ext>
            </a:extLst>
          </p:cNvPr>
          <p:cNvSpPr txBox="1"/>
          <p:nvPr/>
        </p:nvSpPr>
        <p:spPr>
          <a:xfrm>
            <a:off x="914400" y="3274196"/>
            <a:ext cx="4452608" cy="628377"/>
          </a:xfrm>
          <a:prstGeom prst="rect">
            <a:avLst/>
          </a:prstGeom>
        </p:spPr>
        <p:txBody>
          <a:bodyPr lIns="0" tIns="0" rIns="0" bIns="0" rtlCol="0" anchor="ctr">
            <a:spAutoFit/>
          </a:bodyPr>
          <a:lstStyle/>
          <a:p>
            <a:pPr algn="ctr" defTabSz="609630">
              <a:lnSpc>
                <a:spcPts val="4767"/>
              </a:lnSpc>
            </a:pPr>
            <a:r>
              <a:rPr lang="en-US" sz="4334" b="1" spc="87" dirty="0">
                <a:solidFill>
                  <a:schemeClr val="bg1"/>
                </a:solidFill>
                <a:latin typeface="Avenir Next" panose="020B0503020202020204" pitchFamily="34" charset="0"/>
              </a:rPr>
              <a:t>TAKEAWAY</a:t>
            </a:r>
          </a:p>
        </p:txBody>
      </p:sp>
      <p:grpSp>
        <p:nvGrpSpPr>
          <p:cNvPr id="20" name="Group 4">
            <a:extLst>
              <a:ext uri="{FF2B5EF4-FFF2-40B4-BE49-F238E27FC236}">
                <a16:creationId xmlns:a16="http://schemas.microsoft.com/office/drawing/2014/main" id="{C2C15902-515E-DA41-9E3B-9CD8DAD13A2C}"/>
              </a:ext>
            </a:extLst>
          </p:cNvPr>
          <p:cNvGrpSpPr/>
          <p:nvPr/>
        </p:nvGrpSpPr>
        <p:grpSpPr>
          <a:xfrm>
            <a:off x="6044305" y="2814705"/>
            <a:ext cx="6147695" cy="1377209"/>
            <a:chOff x="-454326" y="-600209"/>
            <a:chExt cx="12295390" cy="2754416"/>
          </a:xfrm>
        </p:grpSpPr>
        <p:sp>
          <p:nvSpPr>
            <p:cNvPr id="21" name="AutoShape 5">
              <a:extLst>
                <a:ext uri="{FF2B5EF4-FFF2-40B4-BE49-F238E27FC236}">
                  <a16:creationId xmlns:a16="http://schemas.microsoft.com/office/drawing/2014/main" id="{25480506-D4CB-5345-9D31-4056F8840A6C}"/>
                </a:ext>
              </a:extLst>
            </p:cNvPr>
            <p:cNvSpPr/>
            <p:nvPr/>
          </p:nvSpPr>
          <p:spPr>
            <a:xfrm>
              <a:off x="-454326" y="-600209"/>
              <a:ext cx="12295390" cy="2754416"/>
            </a:xfrm>
            <a:prstGeom prst="rect">
              <a:avLst/>
            </a:prstGeom>
            <a:solidFill>
              <a:schemeClr val="accent3"/>
            </a:solidFill>
          </p:spPr>
        </p:sp>
        <p:sp>
          <p:nvSpPr>
            <p:cNvPr id="22" name="TextBox 6">
              <a:extLst>
                <a:ext uri="{FF2B5EF4-FFF2-40B4-BE49-F238E27FC236}">
                  <a16:creationId xmlns:a16="http://schemas.microsoft.com/office/drawing/2014/main" id="{6933D8F6-5CA8-4D4F-A57F-C6B336245939}"/>
                </a:ext>
              </a:extLst>
            </p:cNvPr>
            <p:cNvSpPr txBox="1"/>
            <p:nvPr/>
          </p:nvSpPr>
          <p:spPr>
            <a:xfrm>
              <a:off x="-137648" y="-58527"/>
              <a:ext cx="11673912" cy="1477327"/>
            </a:xfrm>
            <a:prstGeom prst="rect">
              <a:avLst/>
            </a:prstGeom>
          </p:spPr>
          <p:txBody>
            <a:bodyPr wrap="square" lIns="0" tIns="0" rIns="0" bIns="0" rtlCol="0" anchor="t">
              <a:spAutoFit/>
            </a:bodyPr>
            <a:lstStyle/>
            <a:p>
              <a:pPr marL="0" indent="0">
                <a:buNone/>
              </a:pPr>
              <a:r>
                <a:rPr lang="en-US" sz="2400" b="1" dirty="0">
                  <a:solidFill>
                    <a:schemeClr val="bg1"/>
                  </a:solidFill>
                  <a:latin typeface="Avenir Next" panose="020B0503020202020204" pitchFamily="34" charset="0"/>
                </a:rPr>
                <a:t>Humans don’t have an advantage over bots in improving user attitudes</a:t>
              </a:r>
            </a:p>
          </p:txBody>
        </p:sp>
      </p:grpSp>
      <p:sp>
        <p:nvSpPr>
          <p:cNvPr id="10" name="Rounded Rectangle 9">
            <a:extLst>
              <a:ext uri="{FF2B5EF4-FFF2-40B4-BE49-F238E27FC236}">
                <a16:creationId xmlns:a16="http://schemas.microsoft.com/office/drawing/2014/main" id="{44008ED5-4476-B54A-804E-56971F34D084}"/>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9330319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E6847F-B30B-6E45-9401-4C181E037CA8}"/>
              </a:ext>
            </a:extLst>
          </p:cNvPr>
          <p:cNvSpPr/>
          <p:nvPr/>
        </p:nvSpPr>
        <p:spPr>
          <a:xfrm>
            <a:off x="2317593" y="2352157"/>
            <a:ext cx="7556813"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Some Users Self-Identify as Trolls</a:t>
            </a:r>
            <a:endParaRPr lang="en-US" sz="1200" b="1" dirty="0">
              <a:solidFill>
                <a:schemeClr val="accent3"/>
              </a:solidFill>
              <a:latin typeface="Avenir Next" panose="020B0503020202020204" pitchFamily="34" charset="0"/>
            </a:endParaRPr>
          </a:p>
        </p:txBody>
      </p:sp>
      <p:sp>
        <p:nvSpPr>
          <p:cNvPr id="2" name="Rectangle 1">
            <a:extLst>
              <a:ext uri="{FF2B5EF4-FFF2-40B4-BE49-F238E27FC236}">
                <a16:creationId xmlns:a16="http://schemas.microsoft.com/office/drawing/2014/main" id="{3D2C1EFA-B56A-5B44-93EB-93E86ADFE9C7}"/>
              </a:ext>
            </a:extLst>
          </p:cNvPr>
          <p:cNvSpPr/>
          <p:nvPr/>
        </p:nvSpPr>
        <p:spPr>
          <a:xfrm>
            <a:off x="1914518" y="3438804"/>
            <a:ext cx="8362950" cy="954107"/>
          </a:xfrm>
          <a:prstGeom prst="rect">
            <a:avLst/>
          </a:prstGeom>
        </p:spPr>
        <p:txBody>
          <a:bodyPr wrap="square">
            <a:spAutoFit/>
          </a:bodyPr>
          <a:lstStyle/>
          <a:p>
            <a:pPr marL="342900" indent="-342900">
              <a:buFont typeface="Arial" panose="020B0604020202020204" pitchFamily="34" charset="0"/>
              <a:buChar char="•"/>
            </a:pPr>
            <a:r>
              <a:rPr lang="en-US" sz="2800" dirty="0">
                <a:solidFill>
                  <a:schemeClr val="accent6"/>
                </a:solidFill>
                <a:latin typeface="Avenir Next" panose="020B0503020202020204" pitchFamily="34" charset="0"/>
              </a:rPr>
              <a:t>Deliberately violate rules</a:t>
            </a:r>
          </a:p>
          <a:p>
            <a:pPr marL="342900" indent="-342900">
              <a:buFont typeface="Arial" panose="020B0604020202020204" pitchFamily="34" charset="0"/>
              <a:buChar char="•"/>
            </a:pPr>
            <a:r>
              <a:rPr lang="en-US" sz="2800" dirty="0">
                <a:solidFill>
                  <a:schemeClr val="accent6"/>
                </a:solidFill>
                <a:latin typeface="Avenir Next" panose="020B0503020202020204" pitchFamily="34" charset="0"/>
              </a:rPr>
              <a:t>Receiving removal explanations does not matter</a:t>
            </a:r>
          </a:p>
        </p:txBody>
      </p:sp>
      <p:sp>
        <p:nvSpPr>
          <p:cNvPr id="7" name="Rounded Rectangle 6">
            <a:extLst>
              <a:ext uri="{FF2B5EF4-FFF2-40B4-BE49-F238E27FC236}">
                <a16:creationId xmlns:a16="http://schemas.microsoft.com/office/drawing/2014/main" id="{83B247FD-219F-9542-8788-3FD4D7536455}"/>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3940438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a:extLst>
              <a:ext uri="{FF2B5EF4-FFF2-40B4-BE49-F238E27FC236}">
                <a16:creationId xmlns:a16="http://schemas.microsoft.com/office/drawing/2014/main" id="{757026D7-C2EF-0C47-91BB-64B8FCA6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9600" y="3207306"/>
            <a:ext cx="1043934" cy="788170"/>
          </a:xfrm>
          <a:prstGeom prst="rect">
            <a:avLst/>
          </a:prstGeom>
        </p:spPr>
      </p:pic>
      <p:sp>
        <p:nvSpPr>
          <p:cNvPr id="19" name="TextBox 2">
            <a:extLst>
              <a:ext uri="{FF2B5EF4-FFF2-40B4-BE49-F238E27FC236}">
                <a16:creationId xmlns:a16="http://schemas.microsoft.com/office/drawing/2014/main" id="{BF1EB644-30DB-8B44-B22C-25E2265AE3B2}"/>
              </a:ext>
            </a:extLst>
          </p:cNvPr>
          <p:cNvSpPr txBox="1"/>
          <p:nvPr/>
        </p:nvSpPr>
        <p:spPr>
          <a:xfrm>
            <a:off x="2401091" y="2943698"/>
            <a:ext cx="8336666" cy="2215991"/>
          </a:xfrm>
          <a:prstGeom prst="rect">
            <a:avLst/>
          </a:prstGeom>
        </p:spPr>
        <p:txBody>
          <a:bodyPr wrap="square" lIns="0" tIns="0" rIns="0" bIns="0" rtlCol="0" anchor="t">
            <a:spAutoFit/>
          </a:bodyPr>
          <a:lstStyle/>
          <a:p>
            <a:pPr marL="0" indent="0">
              <a:buNone/>
            </a:pPr>
            <a:r>
              <a:rPr lang="en-US" sz="3600" b="1" dirty="0">
                <a:solidFill>
                  <a:schemeClr val="accent6"/>
                </a:solidFill>
                <a:latin typeface="Avenir Next" panose="020B0503020202020204" pitchFamily="34" charset="0"/>
              </a:rPr>
              <a:t>I will always post stupid things on the Patriots subreddit until they ban me because I hate the Patriots. </a:t>
            </a:r>
          </a:p>
          <a:p>
            <a:pPr marL="0" indent="0" algn="r">
              <a:buNone/>
            </a:pPr>
            <a:r>
              <a:rPr lang="en-US" sz="3600" dirty="0">
                <a:solidFill>
                  <a:schemeClr val="accent6"/>
                </a:solidFill>
                <a:latin typeface="Avenir Next" panose="020B0503020202020204" pitchFamily="34" charset="0"/>
              </a:rPr>
              <a:t>– P579</a:t>
            </a:r>
          </a:p>
        </p:txBody>
      </p:sp>
      <p:sp>
        <p:nvSpPr>
          <p:cNvPr id="20" name="Rectangle 19">
            <a:extLst>
              <a:ext uri="{FF2B5EF4-FFF2-40B4-BE49-F238E27FC236}">
                <a16:creationId xmlns:a16="http://schemas.microsoft.com/office/drawing/2014/main" id="{985484BA-95AD-2143-9D00-9BDDFF212932}"/>
              </a:ext>
            </a:extLst>
          </p:cNvPr>
          <p:cNvSpPr/>
          <p:nvPr/>
        </p:nvSpPr>
        <p:spPr>
          <a:xfrm>
            <a:off x="2401091" y="1557408"/>
            <a:ext cx="7389845"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Some users self-identify as trolls</a:t>
            </a:r>
            <a:endParaRPr lang="en-US" sz="1200" b="1" dirty="0">
              <a:solidFill>
                <a:schemeClr val="accent3"/>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6963F550-D43E-F84D-9A49-16FDF53B9D8E}"/>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1256499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3199BC-8382-434B-A6C2-15D7F3834EE2}"/>
              </a:ext>
            </a:extLst>
          </p:cNvPr>
          <p:cNvSpPr/>
          <p:nvPr/>
        </p:nvSpPr>
        <p:spPr>
          <a:xfrm>
            <a:off x="4465585" y="1441816"/>
            <a:ext cx="3260829"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Contributions</a:t>
            </a:r>
            <a:endParaRPr lang="en-US" sz="1200" b="1" dirty="0">
              <a:solidFill>
                <a:schemeClr val="accent3"/>
              </a:solidFill>
              <a:latin typeface="Avenir Next" panose="020B0503020202020204" pitchFamily="34" charset="0"/>
            </a:endParaRPr>
          </a:p>
        </p:txBody>
      </p:sp>
      <p:sp>
        <p:nvSpPr>
          <p:cNvPr id="32" name="TextBox 31">
            <a:extLst>
              <a:ext uri="{FF2B5EF4-FFF2-40B4-BE49-F238E27FC236}">
                <a16:creationId xmlns:a16="http://schemas.microsoft.com/office/drawing/2014/main" id="{9FE36E18-DC7C-9342-BBB5-826B1F6DDE0D}"/>
              </a:ext>
            </a:extLst>
          </p:cNvPr>
          <p:cNvSpPr txBox="1"/>
          <p:nvPr/>
        </p:nvSpPr>
        <p:spPr>
          <a:xfrm>
            <a:off x="8338290" y="2869288"/>
            <a:ext cx="3657600" cy="307777"/>
          </a:xfrm>
          <a:prstGeom prst="rect">
            <a:avLst/>
          </a:prstGeom>
        </p:spPr>
        <p:txBody>
          <a:bodyPr wrap="square" lIns="0" tIns="0" rIns="0" bIns="0" rtlCol="0" anchor="t">
            <a:spAutoFit/>
          </a:bodyPr>
          <a:lstStyle/>
          <a:p>
            <a:r>
              <a:rPr lang="en-US" sz="2000" dirty="0">
                <a:solidFill>
                  <a:schemeClr val="accent6"/>
                </a:solidFill>
                <a:latin typeface="Avenir Next" panose="020B0503020202020204" pitchFamily="34" charset="0"/>
              </a:rPr>
              <a:t>Improvement in User Attitudes</a:t>
            </a:r>
            <a:endParaRPr lang="en-US" sz="2000" b="1" dirty="0">
              <a:solidFill>
                <a:schemeClr val="accent6"/>
              </a:solidFill>
              <a:latin typeface="Avenir Next" panose="020B0503020202020204" pitchFamily="34" charset="0"/>
            </a:endParaRPr>
          </a:p>
        </p:txBody>
      </p:sp>
      <p:grpSp>
        <p:nvGrpSpPr>
          <p:cNvPr id="5" name="Group 4">
            <a:extLst>
              <a:ext uri="{FF2B5EF4-FFF2-40B4-BE49-F238E27FC236}">
                <a16:creationId xmlns:a16="http://schemas.microsoft.com/office/drawing/2014/main" id="{F9C19596-7F35-814D-9358-FDAF8090D561}"/>
              </a:ext>
            </a:extLst>
          </p:cNvPr>
          <p:cNvGrpSpPr/>
          <p:nvPr/>
        </p:nvGrpSpPr>
        <p:grpSpPr>
          <a:xfrm>
            <a:off x="4953000" y="2707179"/>
            <a:ext cx="2620446" cy="646330"/>
            <a:chOff x="4158510" y="2707179"/>
            <a:chExt cx="2620446" cy="646330"/>
          </a:xfrm>
        </p:grpSpPr>
        <p:sp>
          <p:nvSpPr>
            <p:cNvPr id="23" name="TextBox 31">
              <a:extLst>
                <a:ext uri="{FF2B5EF4-FFF2-40B4-BE49-F238E27FC236}">
                  <a16:creationId xmlns:a16="http://schemas.microsoft.com/office/drawing/2014/main" id="{60425BB9-3C5A-0840-BA4A-556003249B53}"/>
                </a:ext>
              </a:extLst>
            </p:cNvPr>
            <p:cNvSpPr txBox="1"/>
            <p:nvPr/>
          </p:nvSpPr>
          <p:spPr>
            <a:xfrm>
              <a:off x="4796517" y="2874116"/>
              <a:ext cx="1982439" cy="307777"/>
            </a:xfrm>
            <a:prstGeom prst="rect">
              <a:avLst/>
            </a:prstGeom>
          </p:spPr>
          <p:txBody>
            <a:bodyPr wrap="square" lIns="0" tIns="0" rIns="0" bIns="0" rtlCol="0" anchor="t">
              <a:spAutoFit/>
            </a:bodyPr>
            <a:lstStyle/>
            <a:p>
              <a:r>
                <a:rPr lang="en-US" sz="2000" dirty="0">
                  <a:solidFill>
                    <a:schemeClr val="accent6"/>
                  </a:solidFill>
                  <a:latin typeface="Avenir Next" panose="020B0503020202020204" pitchFamily="34" charset="0"/>
                </a:rPr>
                <a:t>Transparency</a:t>
              </a:r>
              <a:endParaRPr lang="en-US" sz="2000" b="1" dirty="0">
                <a:solidFill>
                  <a:schemeClr val="accent6"/>
                </a:solidFill>
                <a:latin typeface="Avenir Next" panose="020B0503020202020204" pitchFamily="34" charset="0"/>
              </a:endParaRPr>
            </a:p>
          </p:txBody>
        </p:sp>
        <p:pic>
          <p:nvPicPr>
            <p:cNvPr id="38" name="Graphic 37" descr="Arrow Right with solid fill">
              <a:extLst>
                <a:ext uri="{FF2B5EF4-FFF2-40B4-BE49-F238E27FC236}">
                  <a16:creationId xmlns:a16="http://schemas.microsoft.com/office/drawing/2014/main" id="{B298C3F9-C7BA-9747-BA01-6A5A548BAD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202362" y="2663327"/>
              <a:ext cx="646330" cy="734033"/>
            </a:xfrm>
            <a:prstGeom prst="rect">
              <a:avLst/>
            </a:prstGeom>
          </p:spPr>
        </p:pic>
      </p:grpSp>
      <p:pic>
        <p:nvPicPr>
          <p:cNvPr id="49" name="Graphic 48" descr="Arrow Right with solid fill">
            <a:extLst>
              <a:ext uri="{FF2B5EF4-FFF2-40B4-BE49-F238E27FC236}">
                <a16:creationId xmlns:a16="http://schemas.microsoft.com/office/drawing/2014/main" id="{15A81F23-456C-094E-89DA-C09504AA4B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9772" y="2640688"/>
            <a:ext cx="764976" cy="764976"/>
          </a:xfrm>
          <a:prstGeom prst="rect">
            <a:avLst/>
          </a:prstGeom>
        </p:spPr>
      </p:pic>
      <p:sp>
        <p:nvSpPr>
          <p:cNvPr id="4" name="Rectangle 3">
            <a:extLst>
              <a:ext uri="{FF2B5EF4-FFF2-40B4-BE49-F238E27FC236}">
                <a16:creationId xmlns:a16="http://schemas.microsoft.com/office/drawing/2014/main" id="{50F23000-ECD3-6947-AB92-7DB7EE7ED6CB}"/>
              </a:ext>
            </a:extLst>
          </p:cNvPr>
          <p:cNvSpPr/>
          <p:nvPr/>
        </p:nvSpPr>
        <p:spPr>
          <a:xfrm>
            <a:off x="2705099" y="4608054"/>
            <a:ext cx="6781800" cy="954107"/>
          </a:xfrm>
          <a:prstGeom prst="rect">
            <a:avLst/>
          </a:prstGeom>
        </p:spPr>
        <p:txBody>
          <a:bodyPr wrap="square">
            <a:spAutoFit/>
          </a:bodyPr>
          <a:lstStyle/>
          <a:p>
            <a:pPr lvl="0" algn="ctr" defTabSz="410765">
              <a:spcBef>
                <a:spcPts val="2938"/>
              </a:spcBef>
              <a:buSzPct val="145000"/>
              <a:defRPr/>
            </a:pPr>
            <a:r>
              <a:rPr lang="en-US" sz="2800" b="1" kern="0" dirty="0">
                <a:solidFill>
                  <a:schemeClr val="accent6"/>
                </a:solidFill>
                <a:latin typeface="Avenir Next" panose="020B0503020202020204" pitchFamily="34" charset="0"/>
                <a:ea typeface="Helvetica Neue"/>
                <a:cs typeface="Helvetica Neue"/>
                <a:sym typeface="Helvetica Neue"/>
              </a:rPr>
              <a:t>How is transparency associated with improvements in future behaviors? </a:t>
            </a:r>
          </a:p>
        </p:txBody>
      </p:sp>
      <p:sp>
        <p:nvSpPr>
          <p:cNvPr id="25" name="Rounded Rectangle 24">
            <a:extLst>
              <a:ext uri="{FF2B5EF4-FFF2-40B4-BE49-F238E27FC236}">
                <a16:creationId xmlns:a16="http://schemas.microsoft.com/office/drawing/2014/main" id="{D2A84E96-6669-6E48-84D3-34855984BAD0}"/>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1</a:t>
            </a:r>
          </a:p>
        </p:txBody>
      </p:sp>
      <p:grpSp>
        <p:nvGrpSpPr>
          <p:cNvPr id="22" name="Group 21">
            <a:extLst>
              <a:ext uri="{FF2B5EF4-FFF2-40B4-BE49-F238E27FC236}">
                <a16:creationId xmlns:a16="http://schemas.microsoft.com/office/drawing/2014/main" id="{E45491C5-2018-B44C-A8CA-B8DDAB914A90}"/>
              </a:ext>
            </a:extLst>
          </p:cNvPr>
          <p:cNvGrpSpPr/>
          <p:nvPr/>
        </p:nvGrpSpPr>
        <p:grpSpPr>
          <a:xfrm>
            <a:off x="742834" y="2133600"/>
            <a:ext cx="393459" cy="1744329"/>
            <a:chOff x="742833" y="1642133"/>
            <a:chExt cx="393459" cy="1744329"/>
          </a:xfrm>
        </p:grpSpPr>
        <p:sp>
          <p:nvSpPr>
            <p:cNvPr id="26" name="Study 1">
              <a:extLst>
                <a:ext uri="{FF2B5EF4-FFF2-40B4-BE49-F238E27FC236}">
                  <a16:creationId xmlns:a16="http://schemas.microsoft.com/office/drawing/2014/main" id="{628B576A-8855-FF4B-82B8-77F2ECDD3E43}"/>
                </a:ext>
              </a:extLst>
            </p:cNvPr>
            <p:cNvSpPr txBox="1"/>
            <p:nvPr/>
          </p:nvSpPr>
          <p:spPr>
            <a:xfrm rot="16200000">
              <a:off x="568166" y="2319928"/>
              <a:ext cx="738986" cy="351315"/>
            </a:xfrm>
            <a:prstGeom prst="rect">
              <a:avLst/>
            </a:prstGeom>
            <a:noFill/>
            <a:ln w="317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chemeClr val="accent3"/>
                  </a:solidFill>
                  <a:effectLst/>
                  <a:uLnTx/>
                  <a:uFillTx/>
                  <a:latin typeface="Avenir Next"/>
                  <a:sym typeface="Avenir Next"/>
                </a:rPr>
                <a:t>Part</a:t>
              </a:r>
              <a:r>
                <a:rPr kumimoji="0" sz="1814" b="1" i="0" u="none" strike="noStrike" kern="0" cap="none" spc="0" normalizeH="0" baseline="0" noProof="0" dirty="0">
                  <a:ln>
                    <a:noFill/>
                  </a:ln>
                  <a:solidFill>
                    <a:srgbClr val="2C92D5"/>
                  </a:solidFill>
                  <a:effectLst/>
                  <a:uLnTx/>
                  <a:uFillTx/>
                  <a:latin typeface="Avenir Next"/>
                  <a:sym typeface="Avenir Next"/>
                </a:rPr>
                <a:t> </a:t>
              </a:r>
              <a:r>
                <a:rPr kumimoji="0" sz="1814" b="1" i="0" u="none" strike="noStrike" kern="0" cap="none" spc="0" normalizeH="0" baseline="0" noProof="0" dirty="0">
                  <a:ln>
                    <a:noFill/>
                  </a:ln>
                  <a:solidFill>
                    <a:schemeClr val="accent3"/>
                  </a:solidFill>
                  <a:effectLst/>
                  <a:uLnTx/>
                  <a:uFillTx/>
                  <a:latin typeface="Avenir Next"/>
                  <a:sym typeface="Avenir Next"/>
                </a:rPr>
                <a:t>1</a:t>
              </a:r>
            </a:p>
          </p:txBody>
        </p:sp>
        <p:grpSp>
          <p:nvGrpSpPr>
            <p:cNvPr id="27" name="Group 26">
              <a:extLst>
                <a:ext uri="{FF2B5EF4-FFF2-40B4-BE49-F238E27FC236}">
                  <a16:creationId xmlns:a16="http://schemas.microsoft.com/office/drawing/2014/main" id="{C5F600B8-9206-2842-A38D-E7853C252D13}"/>
                </a:ext>
              </a:extLst>
            </p:cNvPr>
            <p:cNvGrpSpPr/>
            <p:nvPr/>
          </p:nvGrpSpPr>
          <p:grpSpPr>
            <a:xfrm>
              <a:off x="742833" y="1642133"/>
              <a:ext cx="389649" cy="517402"/>
              <a:chOff x="742833" y="1642133"/>
              <a:chExt cx="389649" cy="517402"/>
            </a:xfrm>
          </p:grpSpPr>
          <p:sp>
            <p:nvSpPr>
              <p:cNvPr id="31" name="Rectangle">
                <a:extLst>
                  <a:ext uri="{FF2B5EF4-FFF2-40B4-BE49-F238E27FC236}">
                    <a16:creationId xmlns:a16="http://schemas.microsoft.com/office/drawing/2014/main" id="{66EAEC02-CE0B-ED4D-9653-3F7A5223077D}"/>
                  </a:ext>
                </a:extLst>
              </p:cNvPr>
              <p:cNvSpPr/>
              <p:nvPr/>
            </p:nvSpPr>
            <p:spPr>
              <a:xfrm>
                <a:off x="905166" y="1644705"/>
                <a:ext cx="59669" cy="514830"/>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3" name="Rectangle">
                <a:extLst>
                  <a:ext uri="{FF2B5EF4-FFF2-40B4-BE49-F238E27FC236}">
                    <a16:creationId xmlns:a16="http://schemas.microsoft.com/office/drawing/2014/main" id="{BB1B0757-DA18-2A4A-895D-4F8F36F1D1C6}"/>
                  </a:ext>
                </a:extLst>
              </p:cNvPr>
              <p:cNvSpPr/>
              <p:nvPr/>
            </p:nvSpPr>
            <p:spPr>
              <a:xfrm rot="16200000">
                <a:off x="905167" y="1479799"/>
                <a:ext cx="64982" cy="389649"/>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grpSp>
          <p:nvGrpSpPr>
            <p:cNvPr id="28" name="Group 27">
              <a:extLst>
                <a:ext uri="{FF2B5EF4-FFF2-40B4-BE49-F238E27FC236}">
                  <a16:creationId xmlns:a16="http://schemas.microsoft.com/office/drawing/2014/main" id="{97DEDC4E-4B13-7B45-9F8B-0F2D907277D0}"/>
                </a:ext>
              </a:extLst>
            </p:cNvPr>
            <p:cNvGrpSpPr/>
            <p:nvPr/>
          </p:nvGrpSpPr>
          <p:grpSpPr>
            <a:xfrm rot="10800000">
              <a:off x="746643" y="2869060"/>
              <a:ext cx="389649" cy="517402"/>
              <a:chOff x="742833" y="1642133"/>
              <a:chExt cx="389649" cy="517402"/>
            </a:xfrm>
          </p:grpSpPr>
          <p:sp>
            <p:nvSpPr>
              <p:cNvPr id="29" name="Rectangle">
                <a:extLst>
                  <a:ext uri="{FF2B5EF4-FFF2-40B4-BE49-F238E27FC236}">
                    <a16:creationId xmlns:a16="http://schemas.microsoft.com/office/drawing/2014/main" id="{5CD14A36-3A6D-5D45-B579-F0F3E79B638B}"/>
                  </a:ext>
                </a:extLst>
              </p:cNvPr>
              <p:cNvSpPr/>
              <p:nvPr/>
            </p:nvSpPr>
            <p:spPr>
              <a:xfrm>
                <a:off x="905166" y="1644705"/>
                <a:ext cx="59669" cy="514830"/>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0" name="Rectangle">
                <a:extLst>
                  <a:ext uri="{FF2B5EF4-FFF2-40B4-BE49-F238E27FC236}">
                    <a16:creationId xmlns:a16="http://schemas.microsoft.com/office/drawing/2014/main" id="{9F62EA40-0E55-DC4D-A9B1-D43783988B22}"/>
                  </a:ext>
                </a:extLst>
              </p:cNvPr>
              <p:cNvSpPr/>
              <p:nvPr/>
            </p:nvSpPr>
            <p:spPr>
              <a:xfrm rot="16200000">
                <a:off x="905167" y="1479799"/>
                <a:ext cx="64982" cy="389649"/>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grpSp>
      <p:sp>
        <p:nvSpPr>
          <p:cNvPr id="3" name="Rectangle 2">
            <a:extLst>
              <a:ext uri="{FF2B5EF4-FFF2-40B4-BE49-F238E27FC236}">
                <a16:creationId xmlns:a16="http://schemas.microsoft.com/office/drawing/2014/main" id="{94C9B351-16D4-264F-8C05-6D494C7FA086}"/>
              </a:ext>
            </a:extLst>
          </p:cNvPr>
          <p:cNvSpPr/>
          <p:nvPr/>
        </p:nvSpPr>
        <p:spPr>
          <a:xfrm>
            <a:off x="1394859" y="2608830"/>
            <a:ext cx="3026664" cy="78831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Avenir Next" panose="020B0503020202020204" pitchFamily="34" charset="0"/>
              </a:rPr>
              <a:t>Transparency: </a:t>
            </a:r>
            <a:r>
              <a:rPr lang="en-US" sz="2000" b="1" dirty="0">
                <a:solidFill>
                  <a:srgbClr val="FFFFFF"/>
                </a:solidFill>
                <a:latin typeface="Avenir Next" panose="020B0503020202020204" pitchFamily="34" charset="0"/>
              </a:rPr>
              <a:t>Study 1</a:t>
            </a:r>
            <a:endParaRPr lang="en-US" dirty="0"/>
          </a:p>
        </p:txBody>
      </p:sp>
    </p:spTree>
    <p:custDataLst>
      <p:tags r:id="rId1"/>
    </p:custDataLst>
    <p:extLst>
      <p:ext uri="{BB962C8B-B14F-4D97-AF65-F5344CB8AC3E}">
        <p14:creationId xmlns:p14="http://schemas.microsoft.com/office/powerpoint/2010/main" val="949138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A725A987-B063-C54C-A2D4-52F63C7C8446}"/>
              </a:ext>
            </a:extLst>
          </p:cNvPr>
          <p:cNvSpPr txBox="1">
            <a:spLocks/>
          </p:cNvSpPr>
          <p:nvPr/>
        </p:nvSpPr>
        <p:spPr>
          <a:xfrm>
            <a:off x="4809759" y="1972438"/>
            <a:ext cx="6629400" cy="1571737"/>
          </a:xfrm>
          <a:prstGeom prst="rect">
            <a:avLst/>
          </a:prstGeom>
        </p:spPr>
        <p:txBody>
          <a:bodyPr anchor="ct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2800" b="1" dirty="0">
                <a:solidFill>
                  <a:schemeClr val="accent6"/>
                </a:solidFill>
                <a:latin typeface="Avenir Next" panose="020B0503020202020204" pitchFamily="34" charset="0"/>
              </a:rPr>
              <a:t>RQ 2: Behaviors</a:t>
            </a:r>
          </a:p>
          <a:p>
            <a:pPr marL="0" lvl="0" indent="0" defTabSz="410765">
              <a:lnSpc>
                <a:spcPct val="120000"/>
              </a:lnSpc>
              <a:spcBef>
                <a:spcPts val="0"/>
              </a:spcBef>
              <a:buSzPct val="145000"/>
              <a:buNone/>
              <a:defRPr/>
            </a:pPr>
            <a:r>
              <a:rPr lang="en-US" sz="2800" kern="0" dirty="0">
                <a:solidFill>
                  <a:schemeClr val="accent6"/>
                </a:solidFill>
                <a:latin typeface="Avenir Next" panose="020B0503020202020204" pitchFamily="34" charset="0"/>
                <a:ea typeface="Helvetica Neue"/>
                <a:cs typeface="Helvetica Neue"/>
                <a:sym typeface="Helvetica Neue"/>
              </a:rPr>
              <a:t>How is providing removal explanations associated with future behaviors?</a:t>
            </a:r>
          </a:p>
        </p:txBody>
      </p:sp>
      <p:sp>
        <p:nvSpPr>
          <p:cNvPr id="2" name="Rectangle 1">
            <a:extLst>
              <a:ext uri="{FF2B5EF4-FFF2-40B4-BE49-F238E27FC236}">
                <a16:creationId xmlns:a16="http://schemas.microsoft.com/office/drawing/2014/main" id="{7922C69E-75F9-2940-A06B-65655FB4B7CB}"/>
              </a:ext>
            </a:extLst>
          </p:cNvPr>
          <p:cNvSpPr/>
          <p:nvPr/>
        </p:nvSpPr>
        <p:spPr>
          <a:xfrm>
            <a:off x="1629143" y="4286562"/>
            <a:ext cx="8933714" cy="1661993"/>
          </a:xfrm>
          <a:prstGeom prst="rect">
            <a:avLst/>
          </a:prstGeom>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chemeClr val="accent6"/>
                </a:solidFill>
                <a:effectLst/>
                <a:uLnTx/>
                <a:uFillTx/>
                <a:latin typeface="Avenir Next" panose="020B0503020202020204" pitchFamily="34" charset="0"/>
                <a:ea typeface="Helvetica Neue Medium"/>
                <a:cs typeface="Helvetica Neue Medium"/>
              </a:rPr>
              <a:t>“Does Transparency in Moderation Really Matter?”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chemeClr val="accent6"/>
                </a:solidFill>
                <a:effectLst/>
                <a:uLnTx/>
                <a:uFillTx/>
                <a:latin typeface="Avenir Next" panose="020B0503020202020204" pitchFamily="34" charset="0"/>
                <a:ea typeface="Helvetica Neue Medium"/>
                <a:cs typeface="Helvetica Neue Medium"/>
              </a:rPr>
              <a:t>User Behavior after Content Removal Explanations on Reddit</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schemeClr val="accent6"/>
                </a:solidFill>
                <a:effectLst/>
                <a:uLnTx/>
                <a:uFillTx/>
                <a:latin typeface="Avenir Next" panose="020B0503020202020204" pitchFamily="34" charset="0"/>
                <a:ea typeface="Helvetica Neue Medium"/>
                <a:cs typeface="Helvetica Neue Medium"/>
              </a:rPr>
              <a:t>Shagun</a:t>
            </a:r>
            <a:r>
              <a:rPr kumimoji="0" lang="en-US" sz="2000" b="0" i="0" u="none" strike="noStrike" kern="1200" cap="none" spc="0" normalizeH="0" baseline="0" noProof="0" dirty="0">
                <a:ln>
                  <a:noFill/>
                </a:ln>
                <a:solidFill>
                  <a:schemeClr val="accent6"/>
                </a:solidFill>
                <a:effectLst/>
                <a:uLnTx/>
                <a:uFillTx/>
                <a:latin typeface="Avenir Next" panose="020B0503020202020204" pitchFamily="34" charset="0"/>
                <a:ea typeface="Helvetica Neue Medium"/>
                <a:cs typeface="Helvetica Neue Medium"/>
              </a:rPr>
              <a:t> </a:t>
            </a:r>
            <a:r>
              <a:rPr kumimoji="0" lang="en-US" sz="2000" b="0" i="0" u="none" strike="noStrike" kern="1200" cap="none" spc="0" normalizeH="0" baseline="0" noProof="0" dirty="0" err="1">
                <a:ln>
                  <a:noFill/>
                </a:ln>
                <a:solidFill>
                  <a:schemeClr val="accent6"/>
                </a:solidFill>
                <a:effectLst/>
                <a:uLnTx/>
                <a:uFillTx/>
                <a:latin typeface="Avenir Next" panose="020B0503020202020204" pitchFamily="34" charset="0"/>
                <a:ea typeface="Helvetica Neue Medium"/>
                <a:cs typeface="Helvetica Neue Medium"/>
              </a:rPr>
              <a:t>Jhaver</a:t>
            </a:r>
            <a:r>
              <a:rPr kumimoji="0" lang="en-US" sz="2000" b="0" i="0" u="none" strike="noStrike" kern="1200" cap="none" spc="0" normalizeH="0" baseline="0" noProof="0" dirty="0">
                <a:ln>
                  <a:noFill/>
                </a:ln>
                <a:solidFill>
                  <a:schemeClr val="accent6"/>
                </a:solidFill>
                <a:effectLst/>
                <a:uLnTx/>
                <a:uFillTx/>
                <a:latin typeface="Avenir Next" panose="020B0503020202020204" pitchFamily="34" charset="0"/>
                <a:ea typeface="Helvetica Neue Medium"/>
                <a:cs typeface="Helvetica Neue Medium"/>
              </a:rPr>
              <a:t>, Amy </a:t>
            </a:r>
            <a:r>
              <a:rPr kumimoji="0" lang="en-US" sz="2000" b="0" i="0" u="none" strike="noStrike" kern="1200" cap="none" spc="0" normalizeH="0" baseline="0" noProof="0" dirty="0" err="1">
                <a:ln>
                  <a:noFill/>
                </a:ln>
                <a:solidFill>
                  <a:schemeClr val="accent6"/>
                </a:solidFill>
                <a:effectLst/>
                <a:uLnTx/>
                <a:uFillTx/>
                <a:latin typeface="Avenir Next" panose="020B0503020202020204" pitchFamily="34" charset="0"/>
                <a:ea typeface="Helvetica Neue Medium"/>
                <a:cs typeface="Helvetica Neue Medium"/>
              </a:rPr>
              <a:t>Bruckman</a:t>
            </a:r>
            <a:r>
              <a:rPr kumimoji="0" lang="en-US" sz="2000" b="0" i="0" u="none" strike="noStrike" kern="1200" cap="none" spc="0" normalizeH="0" baseline="0" noProof="0" dirty="0">
                <a:ln>
                  <a:noFill/>
                </a:ln>
                <a:solidFill>
                  <a:schemeClr val="accent6"/>
                </a:solidFill>
                <a:effectLst/>
                <a:uLnTx/>
                <a:uFillTx/>
                <a:latin typeface="Avenir Next" panose="020B0503020202020204" pitchFamily="34" charset="0"/>
                <a:ea typeface="Helvetica Neue Medium"/>
                <a:cs typeface="Helvetica Neue Medium"/>
              </a:rPr>
              <a:t> , Eric Gilbert</a:t>
            </a:r>
          </a:p>
          <a:p>
            <a:pPr lvl="0" algn="ctr">
              <a:defRPr/>
            </a:pPr>
            <a:r>
              <a:rPr kumimoji="0" lang="en-US" sz="2000" b="0" i="0" u="none" strike="noStrike" kern="1200" cap="none" spc="0" normalizeH="0" baseline="0" noProof="0" dirty="0">
                <a:ln>
                  <a:noFill/>
                </a:ln>
                <a:solidFill>
                  <a:schemeClr val="accent6"/>
                </a:solidFill>
                <a:effectLst/>
                <a:uLnTx/>
                <a:uFillTx/>
                <a:latin typeface="Avenir Next" panose="020B0503020202020204" pitchFamily="34" charset="0"/>
                <a:ea typeface="Helvetica Neue Medium"/>
                <a:cs typeface="Helvetica Neue Medium"/>
              </a:rPr>
              <a:t>CSCW 2019 </a:t>
            </a:r>
          </a:p>
          <a:p>
            <a:pPr lvl="0" algn="ctr">
              <a:defRPr/>
            </a:pPr>
            <a:r>
              <a:rPr lang="en-US" sz="2800" b="1" dirty="0">
                <a:solidFill>
                  <a:srgbClr val="23B8AD"/>
                </a:solidFill>
                <a:latin typeface="Avenir Next" panose="020B0503020202020204" pitchFamily="34" charset="0"/>
              </a:rPr>
              <a:t>(Best Paper Award)</a:t>
            </a:r>
            <a:endParaRPr kumimoji="0" lang="en-US" sz="2800" b="1" i="0" u="none" strike="noStrike" kern="1200" cap="none" spc="0" normalizeH="0" baseline="0" noProof="0" dirty="0">
              <a:ln>
                <a:noFill/>
              </a:ln>
              <a:solidFill>
                <a:srgbClr val="23B8AD"/>
              </a:solidFill>
              <a:effectLst/>
              <a:uLnTx/>
              <a:uFillTx/>
              <a:latin typeface="Avenir Next" panose="020B0503020202020204" pitchFamily="34" charset="0"/>
              <a:ea typeface="Helvetica Neue Medium"/>
              <a:cs typeface="Helvetica Neue Medium"/>
            </a:endParaRPr>
          </a:p>
        </p:txBody>
      </p:sp>
      <p:sp>
        <p:nvSpPr>
          <p:cNvPr id="10" name="Rounded Rectangle 9">
            <a:extLst>
              <a:ext uri="{FF2B5EF4-FFF2-40B4-BE49-F238E27FC236}">
                <a16:creationId xmlns:a16="http://schemas.microsoft.com/office/drawing/2014/main" id="{9D72E5A1-3CC5-9849-83DD-C40D6B1C439F}"/>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2</a:t>
            </a:r>
          </a:p>
        </p:txBody>
      </p:sp>
      <p:sp>
        <p:nvSpPr>
          <p:cNvPr id="9" name="Rectangle 8">
            <a:extLst>
              <a:ext uri="{FF2B5EF4-FFF2-40B4-BE49-F238E27FC236}">
                <a16:creationId xmlns:a16="http://schemas.microsoft.com/office/drawing/2014/main" id="{E142DFDC-44D8-9A4A-9174-49273485E3E9}"/>
              </a:ext>
            </a:extLst>
          </p:cNvPr>
          <p:cNvSpPr/>
          <p:nvPr/>
        </p:nvSpPr>
        <p:spPr>
          <a:xfrm>
            <a:off x="685800" y="2438400"/>
            <a:ext cx="3505200" cy="8382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srgbClr val="FFFFFF"/>
                </a:solidFill>
                <a:latin typeface="Avenir Next" panose="020B0503020202020204" pitchFamily="34" charset="0"/>
              </a:rPr>
              <a:t>Transparency: </a:t>
            </a:r>
            <a:r>
              <a:rPr lang="en-US" sz="2400" b="1" dirty="0">
                <a:solidFill>
                  <a:srgbClr val="FFFFFF"/>
                </a:solidFill>
                <a:latin typeface="Avenir Next" panose="020B0503020202020204" pitchFamily="34" charset="0"/>
              </a:rPr>
              <a:t>Study 2</a:t>
            </a:r>
          </a:p>
        </p:txBody>
      </p:sp>
    </p:spTree>
    <p:custDataLst>
      <p:tags r:id="rId1"/>
    </p:custDataLst>
    <p:extLst>
      <p:ext uri="{BB962C8B-B14F-4D97-AF65-F5344CB8AC3E}">
        <p14:creationId xmlns:p14="http://schemas.microsoft.com/office/powerpoint/2010/main" val="40184668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E64CE2-1877-314C-AC06-0558F42502E7}"/>
              </a:ext>
            </a:extLst>
          </p:cNvPr>
          <p:cNvSpPr/>
          <p:nvPr/>
        </p:nvSpPr>
        <p:spPr>
          <a:xfrm>
            <a:off x="0" y="0"/>
            <a:ext cx="12192000" cy="6858000"/>
          </a:xfrm>
          <a:prstGeom prst="rect">
            <a:avLst/>
          </a:prstGeom>
          <a:solidFill>
            <a:srgbClr val="1F497D">
              <a:alpha val="7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ow can we design social technologies that facilitate beneficial disclosures of difficult human experiences, supportive interactions, and other positive outcomes?">
            <a:extLst>
              <a:ext uri="{FF2B5EF4-FFF2-40B4-BE49-F238E27FC236}">
                <a16:creationId xmlns:a16="http://schemas.microsoft.com/office/drawing/2014/main" id="{2246AF9E-A798-0C4C-B983-4A8C91941D03}"/>
              </a:ext>
            </a:extLst>
          </p:cNvPr>
          <p:cNvSpPr txBox="1"/>
          <p:nvPr/>
        </p:nvSpPr>
        <p:spPr>
          <a:xfrm>
            <a:off x="142098" y="2991213"/>
            <a:ext cx="11940013" cy="106837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341" tIns="41341" rIns="41341" bIns="41341"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3600" b="0">
                <a:solidFill>
                  <a:srgbClr val="FFFFFF"/>
                </a:solidFill>
                <a:latin typeface="Avenir Next"/>
                <a:ea typeface="Avenir Next"/>
                <a:cs typeface="Avenir Next"/>
                <a:sym typeface="Avenir Next"/>
              </a:defRPr>
            </a:pPr>
            <a:r>
              <a:rPr kumimoji="0" lang="en-US" sz="3200" b="0" i="0" u="none" strike="noStrike" kern="1200" cap="none" spc="0" normalizeH="0" baseline="0" noProof="0" dirty="0">
                <a:ln>
                  <a:noFill/>
                </a:ln>
                <a:solidFill>
                  <a:srgbClr val="FFFFFF"/>
                </a:solidFill>
                <a:effectLst/>
                <a:uLnTx/>
                <a:uFillTx/>
                <a:latin typeface="Montserrat" pitchFamily="2" charset="77"/>
                <a:sym typeface="Avenir Next"/>
              </a:rPr>
              <a:t>Build a foundation for designing </a:t>
            </a:r>
          </a:p>
          <a:p>
            <a:pPr marL="0" marR="0" lvl="0" indent="0" algn="ctr" defTabSz="457200" rtl="0" eaLnBrk="1" fontAlgn="auto" latinLnBrk="0" hangingPunct="1">
              <a:lnSpc>
                <a:spcPct val="100000"/>
              </a:lnSpc>
              <a:spcBef>
                <a:spcPts val="0"/>
              </a:spcBef>
              <a:spcAft>
                <a:spcPts val="0"/>
              </a:spcAft>
              <a:buClrTx/>
              <a:buSzTx/>
              <a:buFontTx/>
              <a:buNone/>
              <a:tabLst/>
              <a:defRPr sz="3600" b="0">
                <a:solidFill>
                  <a:srgbClr val="FFFFFF"/>
                </a:solidFill>
                <a:latin typeface="Avenir Next"/>
                <a:ea typeface="Avenir Next"/>
                <a:cs typeface="Avenir Next"/>
                <a:sym typeface="Avenir Next"/>
              </a:defRPr>
            </a:pPr>
            <a:r>
              <a:rPr kumimoji="0" lang="en-US" sz="3200" b="1" i="0" u="none" strike="noStrike" kern="1200" cap="none" spc="0" normalizeH="0" baseline="0" noProof="0" dirty="0">
                <a:ln>
                  <a:noFill/>
                </a:ln>
                <a:solidFill>
                  <a:schemeClr val="accent5"/>
                </a:solidFill>
                <a:effectLst/>
                <a:uLnTx/>
                <a:uFillTx/>
                <a:latin typeface="Montserrat" pitchFamily="2" charset="77"/>
                <a:sym typeface="Avenir Next"/>
              </a:rPr>
              <a:t>transparent</a:t>
            </a:r>
            <a:r>
              <a:rPr kumimoji="0" lang="en-US" sz="3200" b="1" i="0" u="none" strike="noStrike" kern="1200" cap="none" spc="0" normalizeH="0" baseline="0" noProof="0" dirty="0">
                <a:ln>
                  <a:noFill/>
                </a:ln>
                <a:solidFill>
                  <a:srgbClr val="FFFFFF"/>
                </a:solidFill>
                <a:effectLst/>
                <a:uLnTx/>
                <a:uFillTx/>
                <a:latin typeface="Montserrat" pitchFamily="2" charset="77"/>
                <a:sym typeface="Avenir Next"/>
              </a:rPr>
              <a:t> </a:t>
            </a:r>
            <a:r>
              <a:rPr kumimoji="0" lang="en-US" sz="3200" i="0" u="none" strike="noStrike" kern="1200" cap="none" spc="0" normalizeH="0" baseline="0" noProof="0" dirty="0">
                <a:ln>
                  <a:noFill/>
                </a:ln>
                <a:solidFill>
                  <a:srgbClr val="FFFFFF"/>
                </a:solidFill>
                <a:effectLst/>
                <a:uLnTx/>
                <a:uFillTx/>
                <a:latin typeface="Montserrat" pitchFamily="2" charset="77"/>
                <a:sym typeface="Avenir Next"/>
              </a:rPr>
              <a:t>and </a:t>
            </a:r>
            <a:r>
              <a:rPr kumimoji="0" lang="en-US" sz="3200" b="1" i="0" u="none" strike="noStrike" kern="1200" cap="none" spc="0" normalizeH="0" baseline="0" noProof="0" dirty="0">
                <a:ln>
                  <a:noFill/>
                </a:ln>
                <a:solidFill>
                  <a:schemeClr val="accent5"/>
                </a:solidFill>
                <a:effectLst/>
                <a:uLnTx/>
                <a:uFillTx/>
                <a:latin typeface="Montserrat" pitchFamily="2" charset="77"/>
                <a:sym typeface="Avenir Next"/>
              </a:rPr>
              <a:t>effective</a:t>
            </a:r>
            <a:r>
              <a:rPr kumimoji="0" lang="en-US" sz="3200" b="0" i="0" u="none" strike="noStrike" kern="1200" cap="none" spc="0" normalizeH="0" baseline="0" noProof="0" dirty="0">
                <a:ln>
                  <a:noFill/>
                </a:ln>
                <a:solidFill>
                  <a:srgbClr val="FFFFFF"/>
                </a:solidFill>
                <a:effectLst/>
                <a:uLnTx/>
                <a:uFillTx/>
                <a:latin typeface="Montserrat" pitchFamily="2" charset="77"/>
                <a:sym typeface="Avenir Next"/>
              </a:rPr>
              <a:t> content </a:t>
            </a:r>
            <a:r>
              <a:rPr kumimoji="0" lang="en-US" sz="3200" i="0" u="none" strike="noStrike" kern="1200" cap="none" spc="0" normalizeH="0" baseline="0" noProof="0" dirty="0">
                <a:ln>
                  <a:noFill/>
                </a:ln>
                <a:solidFill>
                  <a:srgbClr val="FFFFFF"/>
                </a:solidFill>
                <a:effectLst/>
                <a:uLnTx/>
                <a:uFillTx/>
                <a:latin typeface="Montserrat" pitchFamily="2" charset="77"/>
                <a:sym typeface="Avenir Next"/>
              </a:rPr>
              <a:t>moderation</a:t>
            </a:r>
            <a:r>
              <a:rPr kumimoji="0" lang="en-US" sz="3200" b="0" i="0" u="none" strike="noStrike" kern="1200" cap="none" spc="0" normalizeH="0" baseline="0" noProof="0" dirty="0">
                <a:ln>
                  <a:noFill/>
                </a:ln>
                <a:solidFill>
                  <a:srgbClr val="FFFFFF"/>
                </a:solidFill>
                <a:effectLst/>
                <a:uLnTx/>
                <a:uFillTx/>
                <a:latin typeface="Montserrat" pitchFamily="2" charset="77"/>
                <a:sym typeface="Avenir Next"/>
              </a:rPr>
              <a:t> systems</a:t>
            </a:r>
            <a:endParaRPr kumimoji="0" sz="3200" b="0" i="0" u="none" strike="noStrike" kern="1200" cap="none" spc="0" normalizeH="0" baseline="0" noProof="0" dirty="0">
              <a:ln>
                <a:noFill/>
              </a:ln>
              <a:solidFill>
                <a:srgbClr val="FFFFFF"/>
              </a:solidFill>
              <a:effectLst/>
              <a:uLnTx/>
              <a:uFillTx/>
              <a:latin typeface="Montserrat" pitchFamily="2" charset="77"/>
              <a:sym typeface="Avenir Next"/>
            </a:endParaRPr>
          </a:p>
        </p:txBody>
      </p:sp>
    </p:spTree>
    <p:extLst>
      <p:ext uri="{BB962C8B-B14F-4D97-AF65-F5344CB8AC3E}">
        <p14:creationId xmlns:p14="http://schemas.microsoft.com/office/powerpoint/2010/main" val="16224294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6DE98CE-BF46-7545-9B06-42BF1E493E2C}"/>
              </a:ext>
            </a:extLst>
          </p:cNvPr>
          <p:cNvSpPr/>
          <p:nvPr/>
        </p:nvSpPr>
        <p:spPr>
          <a:xfrm>
            <a:off x="4115489" y="1217187"/>
            <a:ext cx="3961021" cy="1200329"/>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Data Preparation</a:t>
            </a:r>
          </a:p>
          <a:p>
            <a:pPr algn="ctr"/>
            <a:r>
              <a:rPr lang="en-US" sz="3600" dirty="0">
                <a:solidFill>
                  <a:schemeClr val="accent3"/>
                </a:solidFill>
                <a:latin typeface="Avenir Next" panose="020B0503020202020204" pitchFamily="34" charset="0"/>
              </a:rPr>
              <a:t>32M Submissions</a:t>
            </a:r>
            <a:endParaRPr lang="en-US" sz="1200" dirty="0">
              <a:solidFill>
                <a:schemeClr val="accent3"/>
              </a:solidFill>
              <a:latin typeface="Avenir Next" panose="020B0503020202020204" pitchFamily="34" charset="0"/>
            </a:endParaRPr>
          </a:p>
        </p:txBody>
      </p:sp>
      <p:sp>
        <p:nvSpPr>
          <p:cNvPr id="10" name="Rectangle 9">
            <a:extLst>
              <a:ext uri="{FF2B5EF4-FFF2-40B4-BE49-F238E27FC236}">
                <a16:creationId xmlns:a16="http://schemas.microsoft.com/office/drawing/2014/main" id="{973D3E73-5879-8F45-B6B0-534900FA790C}"/>
              </a:ext>
            </a:extLst>
          </p:cNvPr>
          <p:cNvSpPr/>
          <p:nvPr/>
        </p:nvSpPr>
        <p:spPr>
          <a:xfrm>
            <a:off x="1351379" y="2486948"/>
            <a:ext cx="2917682" cy="1426919"/>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Reddit Corpus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Mar – Oct 2018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80M posts</a:t>
            </a:r>
          </a:p>
        </p:txBody>
      </p:sp>
      <p:grpSp>
        <p:nvGrpSpPr>
          <p:cNvPr id="8" name="Group 7">
            <a:extLst>
              <a:ext uri="{FF2B5EF4-FFF2-40B4-BE49-F238E27FC236}">
                <a16:creationId xmlns:a16="http://schemas.microsoft.com/office/drawing/2014/main" id="{9D6F76F1-F632-0E43-9D91-ADE42E6E4428}"/>
              </a:ext>
            </a:extLst>
          </p:cNvPr>
          <p:cNvGrpSpPr/>
          <p:nvPr/>
        </p:nvGrpSpPr>
        <p:grpSpPr>
          <a:xfrm>
            <a:off x="4598951" y="2905292"/>
            <a:ext cx="2060626" cy="515158"/>
            <a:chOff x="4598951" y="2905292"/>
            <a:chExt cx="2060626" cy="515158"/>
          </a:xfrm>
        </p:grpSpPr>
        <p:cxnSp>
          <p:nvCxnSpPr>
            <p:cNvPr id="11" name="Straight Arrow Connector 10">
              <a:extLst>
                <a:ext uri="{FF2B5EF4-FFF2-40B4-BE49-F238E27FC236}">
                  <a16:creationId xmlns:a16="http://schemas.microsoft.com/office/drawing/2014/main" id="{20106179-DEB0-D344-A7E5-8A2942CCF9BA}"/>
                </a:ext>
              </a:extLst>
            </p:cNvPr>
            <p:cNvCxnSpPr>
              <a:cxnSpLocks/>
            </p:cNvCxnSpPr>
            <p:nvPr/>
          </p:nvCxnSpPr>
          <p:spPr>
            <a:xfrm flipV="1">
              <a:off x="4598951" y="3420449"/>
              <a:ext cx="2060626" cy="1"/>
            </a:xfrm>
            <a:prstGeom prst="straightConnector1">
              <a:avLst/>
            </a:prstGeom>
            <a:ln w="22225">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0A4A802-F833-DD4E-A40C-DEB68DBDCDD4}"/>
                </a:ext>
              </a:extLst>
            </p:cNvPr>
            <p:cNvSpPr txBox="1"/>
            <p:nvPr/>
          </p:nvSpPr>
          <p:spPr>
            <a:xfrm>
              <a:off x="4747411" y="2905292"/>
              <a:ext cx="175560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subsample</a:t>
              </a:r>
            </a:p>
          </p:txBody>
        </p:sp>
      </p:grpSp>
      <p:sp>
        <p:nvSpPr>
          <p:cNvPr id="18" name="Rectangle 17">
            <a:extLst>
              <a:ext uri="{FF2B5EF4-FFF2-40B4-BE49-F238E27FC236}">
                <a16:creationId xmlns:a16="http://schemas.microsoft.com/office/drawing/2014/main" id="{0D883952-EC6F-7F4C-9576-5FC1B4ACAD68}"/>
              </a:ext>
            </a:extLst>
          </p:cNvPr>
          <p:cNvSpPr/>
          <p:nvPr/>
        </p:nvSpPr>
        <p:spPr>
          <a:xfrm>
            <a:off x="7162800" y="2486948"/>
            <a:ext cx="2917682" cy="1426914"/>
          </a:xfrm>
          <a:prstGeom prst="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&lt;</a:t>
            </a:r>
            <a:r>
              <a:rPr kumimoji="0" lang="en-US" sz="28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user</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 </a:t>
            </a:r>
            <a:r>
              <a:rPr kumimoji="0" lang="en-US" sz="28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subreddit</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&gt; Pairs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4.7M pairs</a:t>
            </a:r>
          </a:p>
        </p:txBody>
      </p:sp>
      <p:cxnSp>
        <p:nvCxnSpPr>
          <p:cNvPr id="19" name="Straight Arrow Connector 18">
            <a:extLst>
              <a:ext uri="{FF2B5EF4-FFF2-40B4-BE49-F238E27FC236}">
                <a16:creationId xmlns:a16="http://schemas.microsoft.com/office/drawing/2014/main" id="{26445F95-5D21-7A4B-B4CD-434CD0CCBBB5}"/>
              </a:ext>
            </a:extLst>
          </p:cNvPr>
          <p:cNvCxnSpPr>
            <a:cxnSpLocks/>
          </p:cNvCxnSpPr>
          <p:nvPr/>
        </p:nvCxnSpPr>
        <p:spPr>
          <a:xfrm>
            <a:off x="8686800" y="4038600"/>
            <a:ext cx="0" cy="540181"/>
          </a:xfrm>
          <a:prstGeom prst="straightConnector1">
            <a:avLst/>
          </a:prstGeom>
          <a:ln w="22225">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A52CA17-8E04-6647-AF7B-37CDEB69EBE6}"/>
              </a:ext>
            </a:extLst>
          </p:cNvPr>
          <p:cNvGrpSpPr/>
          <p:nvPr/>
        </p:nvGrpSpPr>
        <p:grpSpPr>
          <a:xfrm>
            <a:off x="7162800" y="4465573"/>
            <a:ext cx="2917682" cy="1775640"/>
            <a:chOff x="7162800" y="4465573"/>
            <a:chExt cx="2917682" cy="1775640"/>
          </a:xfrm>
        </p:grpSpPr>
        <p:sp>
          <p:nvSpPr>
            <p:cNvPr id="20" name="Rectangle 19">
              <a:extLst>
                <a:ext uri="{FF2B5EF4-FFF2-40B4-BE49-F238E27FC236}">
                  <a16:creationId xmlns:a16="http://schemas.microsoft.com/office/drawing/2014/main" id="{D4F81071-2F09-5040-A80E-D28E45D35E14}"/>
                </a:ext>
              </a:extLst>
            </p:cNvPr>
            <p:cNvSpPr/>
            <p:nvPr/>
          </p:nvSpPr>
          <p:spPr>
            <a:xfrm>
              <a:off x="7162800" y="4814299"/>
              <a:ext cx="2917682" cy="14269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H(</a:t>
              </a:r>
              <a:r>
                <a:rPr kumimoji="0" lang="en-US" sz="24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user, subreddit)</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Post History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Mar – Oct 2018</a:t>
              </a:r>
            </a:p>
          </p:txBody>
        </p:sp>
        <p:sp>
          <p:nvSpPr>
            <p:cNvPr id="21" name="TextBox 20">
              <a:extLst>
                <a:ext uri="{FF2B5EF4-FFF2-40B4-BE49-F238E27FC236}">
                  <a16:creationId xmlns:a16="http://schemas.microsoft.com/office/drawing/2014/main" id="{BF7586A2-CCB8-BE41-BC0C-B6B15E632C06}"/>
                </a:ext>
              </a:extLst>
            </p:cNvPr>
            <p:cNvSpPr txBox="1"/>
            <p:nvPr/>
          </p:nvSpPr>
          <p:spPr>
            <a:xfrm>
              <a:off x="7711212" y="4465573"/>
              <a:ext cx="195117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schemeClr val="accent6"/>
                  </a:solidFill>
                  <a:latin typeface="Avenir Next" panose="020B0503020202020204" pitchFamily="34" charset="0"/>
                </a:rPr>
                <a:t>f</a:t>
              </a:r>
              <a:r>
                <a:rPr kumimoji="0" lang="en-US" sz="2400" b="0"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or each pair</a:t>
              </a:r>
            </a:p>
          </p:txBody>
        </p:sp>
      </p:grpSp>
      <p:sp>
        <p:nvSpPr>
          <p:cNvPr id="16" name="Rounded Rectangle 15">
            <a:extLst>
              <a:ext uri="{FF2B5EF4-FFF2-40B4-BE49-F238E27FC236}">
                <a16:creationId xmlns:a16="http://schemas.microsoft.com/office/drawing/2014/main" id="{2BBFCC95-B967-EF4A-9CBB-73C2B33035E1}"/>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2</a:t>
            </a:r>
          </a:p>
        </p:txBody>
      </p:sp>
    </p:spTree>
    <p:custDataLst>
      <p:tags r:id="rId1"/>
    </p:custDataLst>
    <p:extLst>
      <p:ext uri="{BB962C8B-B14F-4D97-AF65-F5344CB8AC3E}">
        <p14:creationId xmlns:p14="http://schemas.microsoft.com/office/powerpoint/2010/main" val="194661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2617ADCD-87C2-4E4C-80A5-734F7B72A9E1}"/>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2</a:t>
            </a:r>
          </a:p>
        </p:txBody>
      </p:sp>
      <p:sp>
        <p:nvSpPr>
          <p:cNvPr id="83" name="Content Placeholder 2">
            <a:extLst>
              <a:ext uri="{FF2B5EF4-FFF2-40B4-BE49-F238E27FC236}">
                <a16:creationId xmlns:a16="http://schemas.microsoft.com/office/drawing/2014/main" id="{70EFB443-9635-354E-8132-A93E56CF193D}"/>
              </a:ext>
            </a:extLst>
          </p:cNvPr>
          <p:cNvSpPr txBox="1">
            <a:spLocks/>
          </p:cNvSpPr>
          <p:nvPr/>
        </p:nvSpPr>
        <p:spPr>
          <a:xfrm>
            <a:off x="2362210" y="245773"/>
            <a:ext cx="6934190" cy="196402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RQ 2: Behaviors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How is providing removal explanations associated with </a:t>
            </a: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user behavior</a:t>
            </a: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rPr>
              <a:t>?</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Verdana" panose="020B0604030504040204" pitchFamily="34" charset="0"/>
              <a:cs typeface="Verdana" panose="020B0604030504040204" pitchFamily="34" charset="0"/>
            </a:endParaRPr>
          </a:p>
        </p:txBody>
      </p:sp>
      <p:sp>
        <p:nvSpPr>
          <p:cNvPr id="84" name="Rectangle 83">
            <a:extLst>
              <a:ext uri="{FF2B5EF4-FFF2-40B4-BE49-F238E27FC236}">
                <a16:creationId xmlns:a16="http://schemas.microsoft.com/office/drawing/2014/main" id="{FBA9A3EB-D830-5540-80E0-E25444A109CE}"/>
              </a:ext>
            </a:extLst>
          </p:cNvPr>
          <p:cNvSpPr/>
          <p:nvPr/>
        </p:nvSpPr>
        <p:spPr>
          <a:xfrm>
            <a:off x="5257800" y="1108266"/>
            <a:ext cx="3581400" cy="399596"/>
          </a:xfrm>
          <a:prstGeom prst="rect">
            <a:avLst/>
          </a:prstGeom>
          <a:noFill/>
          <a:ln w="57150">
            <a:solidFill>
              <a:srgbClr val="F584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6C8229EC-73DC-7E4A-80FC-1A85F8AB9C19}"/>
              </a:ext>
            </a:extLst>
          </p:cNvPr>
          <p:cNvSpPr/>
          <p:nvPr/>
        </p:nvSpPr>
        <p:spPr>
          <a:xfrm>
            <a:off x="4953000" y="1447800"/>
            <a:ext cx="2514600" cy="39959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B5A86D1B-CD77-CD4D-A28B-D91034432DD5}"/>
              </a:ext>
            </a:extLst>
          </p:cNvPr>
          <p:cNvSpPr/>
          <p:nvPr/>
        </p:nvSpPr>
        <p:spPr>
          <a:xfrm>
            <a:off x="4288083" y="2021969"/>
            <a:ext cx="3581400" cy="81602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H(</a:t>
            </a:r>
            <a:r>
              <a:rPr kumimoji="0" lang="en-US" sz="20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user, subreddit)</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Post History (Mar – Oct 2018)</a:t>
            </a:r>
          </a:p>
        </p:txBody>
      </p:sp>
      <p:sp>
        <p:nvSpPr>
          <p:cNvPr id="87" name="Rectangle 86">
            <a:extLst>
              <a:ext uri="{FF2B5EF4-FFF2-40B4-BE49-F238E27FC236}">
                <a16:creationId xmlns:a16="http://schemas.microsoft.com/office/drawing/2014/main" id="{1E921D24-86EA-5046-B8E0-A3248005F693}"/>
              </a:ext>
            </a:extLst>
          </p:cNvPr>
          <p:cNvSpPr/>
          <p:nvPr/>
        </p:nvSpPr>
        <p:spPr>
          <a:xfrm>
            <a:off x="3181867" y="4185632"/>
            <a:ext cx="2640373" cy="780465"/>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H</a:t>
            </a:r>
            <a:r>
              <a:rPr kumimoji="0" lang="en-US" sz="20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(user, subreddit</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a:t>
            </a:r>
            <a:r>
              <a:rPr kumimoji="0" lang="en-US" sz="2000" b="0" i="0" u="none" strike="noStrike" kern="1200" cap="none" spc="0" normalizeH="0" baseline="-25000" noProof="0" dirty="0">
                <a:ln>
                  <a:noFill/>
                </a:ln>
                <a:solidFill>
                  <a:prstClr val="black"/>
                </a:solidFill>
                <a:effectLst/>
                <a:uLnTx/>
                <a:uFillTx/>
                <a:latin typeface="Avenir Next" panose="020B0503020202020204" pitchFamily="34" charset="0"/>
                <a:ea typeface="+mn-ea"/>
                <a:cs typeface="+mn-cs"/>
              </a:rPr>
              <a:t>past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Mar – June 2018</a:t>
            </a:r>
          </a:p>
        </p:txBody>
      </p:sp>
      <p:sp>
        <p:nvSpPr>
          <p:cNvPr id="88" name="Rectangle 87">
            <a:extLst>
              <a:ext uri="{FF2B5EF4-FFF2-40B4-BE49-F238E27FC236}">
                <a16:creationId xmlns:a16="http://schemas.microsoft.com/office/drawing/2014/main" id="{9CB76361-05F3-974C-B25B-647A1E5C6941}"/>
              </a:ext>
            </a:extLst>
          </p:cNvPr>
          <p:cNvSpPr/>
          <p:nvPr/>
        </p:nvSpPr>
        <p:spPr>
          <a:xfrm>
            <a:off x="6517513" y="4185632"/>
            <a:ext cx="2743200" cy="780467"/>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H</a:t>
            </a:r>
            <a:r>
              <a:rPr kumimoji="0" lang="en-US" sz="2000" b="0" i="1"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(user, subreddit</a:t>
            </a: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a:t>
            </a:r>
            <a:r>
              <a:rPr kumimoji="0" lang="en-US" sz="2000" b="0" i="0" u="none" strike="noStrike" kern="1200" cap="none" spc="0" normalizeH="0" baseline="-25000" noProof="0" dirty="0">
                <a:ln>
                  <a:noFill/>
                </a:ln>
                <a:solidFill>
                  <a:prstClr val="black"/>
                </a:solidFill>
                <a:effectLst/>
                <a:uLnTx/>
                <a:uFillTx/>
                <a:latin typeface="Avenir Next" panose="020B0503020202020204" pitchFamily="34" charset="0"/>
                <a:ea typeface="+mn-ea"/>
                <a:cs typeface="+mn-cs"/>
              </a:rPr>
              <a:t>future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July – Oct 2018</a:t>
            </a:r>
          </a:p>
        </p:txBody>
      </p:sp>
      <p:cxnSp>
        <p:nvCxnSpPr>
          <p:cNvPr id="89" name="Straight Arrow Connector 88">
            <a:extLst>
              <a:ext uri="{FF2B5EF4-FFF2-40B4-BE49-F238E27FC236}">
                <a16:creationId xmlns:a16="http://schemas.microsoft.com/office/drawing/2014/main" id="{32A1BA77-32A7-C145-BD4E-9E6ED469E614}"/>
              </a:ext>
            </a:extLst>
          </p:cNvPr>
          <p:cNvCxnSpPr>
            <a:cxnSpLocks/>
            <a:endCxn id="96" idx="0"/>
          </p:cNvCxnSpPr>
          <p:nvPr/>
        </p:nvCxnSpPr>
        <p:spPr>
          <a:xfrm flipH="1">
            <a:off x="4502052" y="2826700"/>
            <a:ext cx="1639824" cy="972385"/>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6EB1854-E5F5-1548-8FE6-BADB36D78F07}"/>
              </a:ext>
            </a:extLst>
          </p:cNvPr>
          <p:cNvCxnSpPr>
            <a:cxnSpLocks/>
            <a:endCxn id="97" idx="0"/>
          </p:cNvCxnSpPr>
          <p:nvPr/>
        </p:nvCxnSpPr>
        <p:spPr>
          <a:xfrm>
            <a:off x="6141876" y="2826700"/>
            <a:ext cx="1924389" cy="947869"/>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AD29B3E-53B9-D84C-8AE3-B74300C563C2}"/>
              </a:ext>
            </a:extLst>
          </p:cNvPr>
          <p:cNvSpPr txBox="1"/>
          <p:nvPr/>
        </p:nvSpPr>
        <p:spPr>
          <a:xfrm>
            <a:off x="2012174" y="3030890"/>
            <a:ext cx="306180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Splitting Post History</a:t>
            </a:r>
          </a:p>
        </p:txBody>
      </p:sp>
      <p:sp>
        <p:nvSpPr>
          <p:cNvPr id="92" name="Oval 91">
            <a:extLst>
              <a:ext uri="{FF2B5EF4-FFF2-40B4-BE49-F238E27FC236}">
                <a16:creationId xmlns:a16="http://schemas.microsoft.com/office/drawing/2014/main" id="{5A4A1FB9-492F-AC43-9439-77C7961A2386}"/>
              </a:ext>
            </a:extLst>
          </p:cNvPr>
          <p:cNvSpPr/>
          <p:nvPr/>
        </p:nvSpPr>
        <p:spPr>
          <a:xfrm>
            <a:off x="3385655" y="5491182"/>
            <a:ext cx="2232793" cy="780465"/>
          </a:xfrm>
          <a:prstGeom prst="ellipse">
            <a:avLst/>
          </a:prstGeom>
          <a:solidFill>
            <a:srgbClr val="F584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Independent Variables</a:t>
            </a:r>
          </a:p>
        </p:txBody>
      </p:sp>
      <p:sp>
        <p:nvSpPr>
          <p:cNvPr id="93" name="Right Arrow 92">
            <a:extLst>
              <a:ext uri="{FF2B5EF4-FFF2-40B4-BE49-F238E27FC236}">
                <a16:creationId xmlns:a16="http://schemas.microsoft.com/office/drawing/2014/main" id="{ACC197D2-91FD-1943-9694-7E9BB06FBA05}"/>
              </a:ext>
            </a:extLst>
          </p:cNvPr>
          <p:cNvSpPr/>
          <p:nvPr/>
        </p:nvSpPr>
        <p:spPr>
          <a:xfrm rot="5400000">
            <a:off x="4278445" y="5044026"/>
            <a:ext cx="44721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85D9BF35-7A99-0342-B881-B326656122D0}"/>
              </a:ext>
            </a:extLst>
          </p:cNvPr>
          <p:cNvSpPr/>
          <p:nvPr/>
        </p:nvSpPr>
        <p:spPr>
          <a:xfrm>
            <a:off x="6841195" y="5480463"/>
            <a:ext cx="2089919" cy="780465"/>
          </a:xfrm>
          <a:prstGeom prst="ellipse">
            <a:avLst/>
          </a:prstGeom>
          <a:solidFill>
            <a:srgbClr val="76D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rPr>
              <a:t>Dependent Variables</a:t>
            </a:r>
          </a:p>
        </p:txBody>
      </p:sp>
      <p:sp>
        <p:nvSpPr>
          <p:cNvPr id="95" name="Right Arrow 94">
            <a:extLst>
              <a:ext uri="{FF2B5EF4-FFF2-40B4-BE49-F238E27FC236}">
                <a16:creationId xmlns:a16="http://schemas.microsoft.com/office/drawing/2014/main" id="{CD8ED496-A8BE-5B43-89B9-22C7308F7F58}"/>
              </a:ext>
            </a:extLst>
          </p:cNvPr>
          <p:cNvSpPr/>
          <p:nvPr/>
        </p:nvSpPr>
        <p:spPr>
          <a:xfrm rot="5400000">
            <a:off x="7662548" y="5059835"/>
            <a:ext cx="447215" cy="36021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73990C0B-365A-444C-B6AC-583B5C48334F}"/>
              </a:ext>
            </a:extLst>
          </p:cNvPr>
          <p:cNvSpPr/>
          <p:nvPr/>
        </p:nvSpPr>
        <p:spPr>
          <a:xfrm>
            <a:off x="3793781" y="3799085"/>
            <a:ext cx="1416542"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Past Posts</a:t>
            </a:r>
          </a:p>
        </p:txBody>
      </p:sp>
      <p:sp>
        <p:nvSpPr>
          <p:cNvPr id="97" name="Rectangle 96">
            <a:extLst>
              <a:ext uri="{FF2B5EF4-FFF2-40B4-BE49-F238E27FC236}">
                <a16:creationId xmlns:a16="http://schemas.microsoft.com/office/drawing/2014/main" id="{907F02AF-8F65-1648-AD61-846B9357DA4E}"/>
              </a:ext>
            </a:extLst>
          </p:cNvPr>
          <p:cNvSpPr/>
          <p:nvPr/>
        </p:nvSpPr>
        <p:spPr>
          <a:xfrm>
            <a:off x="7293329" y="3774569"/>
            <a:ext cx="1545871"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Future Posts</a:t>
            </a:r>
          </a:p>
        </p:txBody>
      </p:sp>
    </p:spTree>
    <p:custDataLst>
      <p:tags r:id="rId1"/>
    </p:custDataLst>
    <p:extLst>
      <p:ext uri="{BB962C8B-B14F-4D97-AF65-F5344CB8AC3E}">
        <p14:creationId xmlns:p14="http://schemas.microsoft.com/office/powerpoint/2010/main" val="2560720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91" grpId="0"/>
      <p:bldP spid="92" grpId="0" animBg="1"/>
      <p:bldP spid="93" grpId="0" animBg="1"/>
      <p:bldP spid="94" grpId="0" animBg="1"/>
      <p:bldP spid="95" grpId="0" animBg="1"/>
      <p:bldP spid="96" grpId="0"/>
      <p:bldP spid="9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6CC0448-4425-A746-B1E8-F7FA65684795}"/>
              </a:ext>
            </a:extLst>
          </p:cNvPr>
          <p:cNvGrpSpPr/>
          <p:nvPr/>
        </p:nvGrpSpPr>
        <p:grpSpPr>
          <a:xfrm>
            <a:off x="2567940" y="1159162"/>
            <a:ext cx="6629400" cy="1571737"/>
            <a:chOff x="2567940" y="1159162"/>
            <a:chExt cx="6629400" cy="1571737"/>
          </a:xfrm>
        </p:grpSpPr>
        <p:sp>
          <p:nvSpPr>
            <p:cNvPr id="16" name="Content Placeholder 2">
              <a:extLst>
                <a:ext uri="{FF2B5EF4-FFF2-40B4-BE49-F238E27FC236}">
                  <a16:creationId xmlns:a16="http://schemas.microsoft.com/office/drawing/2014/main" id="{A725A987-B063-C54C-A2D4-52F63C7C8446}"/>
                </a:ext>
              </a:extLst>
            </p:cNvPr>
            <p:cNvSpPr txBox="1">
              <a:spLocks/>
            </p:cNvSpPr>
            <p:nvPr/>
          </p:nvSpPr>
          <p:spPr>
            <a:xfrm>
              <a:off x="2567940" y="1159162"/>
              <a:ext cx="6629400" cy="1571737"/>
            </a:xfrm>
            <a:prstGeom prst="rect">
              <a:avLst/>
            </a:prstGeom>
          </p:spPr>
          <p:txBody>
            <a:bodyPr anchor="ct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2800" b="1" dirty="0">
                  <a:solidFill>
                    <a:schemeClr val="accent6"/>
                  </a:solidFill>
                  <a:latin typeface="Avenir Next" panose="020B0503020202020204" pitchFamily="34" charset="0"/>
                </a:rPr>
                <a:t>RQ 2: Behaviors</a:t>
              </a:r>
            </a:p>
            <a:p>
              <a:pPr marL="0" lvl="0" indent="0" defTabSz="410765">
                <a:lnSpc>
                  <a:spcPct val="120000"/>
                </a:lnSpc>
                <a:spcBef>
                  <a:spcPts val="0"/>
                </a:spcBef>
                <a:buSzPct val="145000"/>
                <a:buNone/>
                <a:defRPr/>
              </a:pPr>
              <a:r>
                <a:rPr lang="en-US" sz="2800" kern="0" dirty="0">
                  <a:solidFill>
                    <a:schemeClr val="accent6"/>
                  </a:solidFill>
                  <a:latin typeface="Avenir Next" panose="020B0503020202020204" pitchFamily="34" charset="0"/>
                  <a:ea typeface="Helvetica Neue"/>
                  <a:cs typeface="Helvetica Neue"/>
                  <a:sym typeface="Helvetica Neue"/>
                </a:rPr>
                <a:t>How is providing removal explanations associated with user behavior?</a:t>
              </a:r>
            </a:p>
          </p:txBody>
        </p:sp>
        <p:sp>
          <p:nvSpPr>
            <p:cNvPr id="9" name="Rectangle 8">
              <a:extLst>
                <a:ext uri="{FF2B5EF4-FFF2-40B4-BE49-F238E27FC236}">
                  <a16:creationId xmlns:a16="http://schemas.microsoft.com/office/drawing/2014/main" id="{5747E5FF-40FB-3C49-A33F-4CDA700E6E64}"/>
                </a:ext>
              </a:extLst>
            </p:cNvPr>
            <p:cNvSpPr/>
            <p:nvPr/>
          </p:nvSpPr>
          <p:spPr>
            <a:xfrm>
              <a:off x="5184750" y="2189205"/>
              <a:ext cx="2541055" cy="44038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0" name="Right Arrow 9">
            <a:extLst>
              <a:ext uri="{FF2B5EF4-FFF2-40B4-BE49-F238E27FC236}">
                <a16:creationId xmlns:a16="http://schemas.microsoft.com/office/drawing/2014/main" id="{BD115260-C6C3-0C4D-B878-3ED8B8661221}"/>
              </a:ext>
            </a:extLst>
          </p:cNvPr>
          <p:cNvSpPr/>
          <p:nvPr/>
        </p:nvSpPr>
        <p:spPr>
          <a:xfrm rot="5400000">
            <a:off x="5654038" y="3025206"/>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26934103-5D64-944B-BF55-B4AACA8A6A70}"/>
              </a:ext>
            </a:extLst>
          </p:cNvPr>
          <p:cNvGrpSpPr/>
          <p:nvPr/>
        </p:nvGrpSpPr>
        <p:grpSpPr>
          <a:xfrm>
            <a:off x="4400617" y="3665795"/>
            <a:ext cx="3238361" cy="461665"/>
            <a:chOff x="4400617" y="3665795"/>
            <a:chExt cx="3238361" cy="461665"/>
          </a:xfrm>
        </p:grpSpPr>
        <p:sp>
          <p:nvSpPr>
            <p:cNvPr id="11" name="TextBox 10">
              <a:extLst>
                <a:ext uri="{FF2B5EF4-FFF2-40B4-BE49-F238E27FC236}">
                  <a16:creationId xmlns:a16="http://schemas.microsoft.com/office/drawing/2014/main" id="{114C50B6-8829-7A42-8A71-13521A52C9C6}"/>
                </a:ext>
              </a:extLst>
            </p:cNvPr>
            <p:cNvSpPr txBox="1"/>
            <p:nvPr/>
          </p:nvSpPr>
          <p:spPr>
            <a:xfrm>
              <a:off x="4400617" y="3665795"/>
              <a:ext cx="323836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Future Removal (u, s)</a:t>
              </a:r>
            </a:p>
          </p:txBody>
        </p:sp>
        <p:sp>
          <p:nvSpPr>
            <p:cNvPr id="17" name="Rectangle 16">
              <a:extLst>
                <a:ext uri="{FF2B5EF4-FFF2-40B4-BE49-F238E27FC236}">
                  <a16:creationId xmlns:a16="http://schemas.microsoft.com/office/drawing/2014/main" id="{47313711-7F64-DB44-8DCE-1EA4648904A2}"/>
                </a:ext>
              </a:extLst>
            </p:cNvPr>
            <p:cNvSpPr/>
            <p:nvPr/>
          </p:nvSpPr>
          <p:spPr>
            <a:xfrm>
              <a:off x="4400617" y="3665795"/>
              <a:ext cx="3238361" cy="44038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Rectangle 17">
            <a:extLst>
              <a:ext uri="{FF2B5EF4-FFF2-40B4-BE49-F238E27FC236}">
                <a16:creationId xmlns:a16="http://schemas.microsoft.com/office/drawing/2014/main" id="{4E72E4E5-DE4F-4446-B545-3933AE623F8D}"/>
              </a:ext>
            </a:extLst>
          </p:cNvPr>
          <p:cNvSpPr/>
          <p:nvPr/>
        </p:nvSpPr>
        <p:spPr>
          <a:xfrm>
            <a:off x="2687784" y="4277659"/>
            <a:ext cx="6664031" cy="1000874"/>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Does user u have a future post in subreddit s that is removed?</a:t>
            </a:r>
          </a:p>
        </p:txBody>
      </p:sp>
      <p:sp>
        <p:nvSpPr>
          <p:cNvPr id="19" name="TextBox 18">
            <a:extLst>
              <a:ext uri="{FF2B5EF4-FFF2-40B4-BE49-F238E27FC236}">
                <a16:creationId xmlns:a16="http://schemas.microsoft.com/office/drawing/2014/main" id="{7FD39ED0-88DE-8F41-A5AA-53328D48C06F}"/>
              </a:ext>
            </a:extLst>
          </p:cNvPr>
          <p:cNvSpPr txBox="1"/>
          <p:nvPr/>
        </p:nvSpPr>
        <p:spPr>
          <a:xfrm>
            <a:off x="8229600" y="5576636"/>
            <a:ext cx="323836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Dependent Variable</a:t>
            </a:r>
          </a:p>
        </p:txBody>
      </p:sp>
      <p:sp>
        <p:nvSpPr>
          <p:cNvPr id="20" name="Right Arrow 19">
            <a:extLst>
              <a:ext uri="{FF2B5EF4-FFF2-40B4-BE49-F238E27FC236}">
                <a16:creationId xmlns:a16="http://schemas.microsoft.com/office/drawing/2014/main" id="{6B315F36-FD28-0D49-86AB-B086F1BB039A}"/>
              </a:ext>
            </a:extLst>
          </p:cNvPr>
          <p:cNvSpPr/>
          <p:nvPr/>
        </p:nvSpPr>
        <p:spPr>
          <a:xfrm rot="12668530">
            <a:off x="8831579" y="5125922"/>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F70D4644-31ED-A346-A27D-F7C1392F1A31}"/>
              </a:ext>
            </a:extLst>
          </p:cNvPr>
          <p:cNvSpPr txBox="1"/>
          <p:nvPr/>
        </p:nvSpPr>
        <p:spPr>
          <a:xfrm>
            <a:off x="1371600" y="5646934"/>
            <a:ext cx="3238361" cy="461665"/>
          </a:xfrm>
          <a:prstGeom prst="rect">
            <a:avLst/>
          </a:prstGeom>
          <a:solidFill>
            <a:schemeClr val="accent3"/>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Avenir Next" panose="020B0503020202020204" pitchFamily="34" charset="0"/>
                <a:ea typeface="+mn-ea"/>
                <a:cs typeface="+mn-cs"/>
              </a:rPr>
              <a:t>Logistic Regression</a:t>
            </a:r>
          </a:p>
        </p:txBody>
      </p:sp>
      <p:sp>
        <p:nvSpPr>
          <p:cNvPr id="23" name="Rounded Rectangle 22">
            <a:extLst>
              <a:ext uri="{FF2B5EF4-FFF2-40B4-BE49-F238E27FC236}">
                <a16:creationId xmlns:a16="http://schemas.microsoft.com/office/drawing/2014/main" id="{2617ADCD-87C2-4E4C-80A5-734F7B72A9E1}"/>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2</a:t>
            </a:r>
          </a:p>
        </p:txBody>
      </p:sp>
    </p:spTree>
    <p:custDataLst>
      <p:tags r:id="rId1"/>
    </p:custDataLst>
    <p:extLst>
      <p:ext uri="{BB962C8B-B14F-4D97-AF65-F5344CB8AC3E}">
        <p14:creationId xmlns:p14="http://schemas.microsoft.com/office/powerpoint/2010/main" val="724468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19" grpId="0"/>
      <p:bldP spid="20"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391357-6DE1-0D45-8A2C-426F50490265}"/>
              </a:ext>
            </a:extLst>
          </p:cNvPr>
          <p:cNvSpPr/>
          <p:nvPr/>
        </p:nvSpPr>
        <p:spPr>
          <a:xfrm>
            <a:off x="4078042" y="1753463"/>
            <a:ext cx="4035913"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Control Variables</a:t>
            </a:r>
            <a:endParaRPr lang="en-US" sz="1200" b="1" dirty="0">
              <a:solidFill>
                <a:schemeClr val="accent3"/>
              </a:solidFill>
              <a:latin typeface="Avenir Next" panose="020B0503020202020204" pitchFamily="34" charset="0"/>
            </a:endParaRPr>
          </a:p>
        </p:txBody>
      </p:sp>
      <p:sp>
        <p:nvSpPr>
          <p:cNvPr id="14" name="Rectangle 13">
            <a:extLst>
              <a:ext uri="{FF2B5EF4-FFF2-40B4-BE49-F238E27FC236}">
                <a16:creationId xmlns:a16="http://schemas.microsoft.com/office/drawing/2014/main" id="{DEC798E5-3291-B641-AE01-2AD490D23A87}"/>
              </a:ext>
            </a:extLst>
          </p:cNvPr>
          <p:cNvSpPr/>
          <p:nvPr/>
        </p:nvSpPr>
        <p:spPr>
          <a:xfrm>
            <a:off x="2595561" y="2743200"/>
            <a:ext cx="7000876" cy="3046988"/>
          </a:xfrm>
          <a:prstGeom prst="rect">
            <a:avLst/>
          </a:prstGeom>
        </p:spPr>
        <p:txBody>
          <a:bodyPr wrap="square">
            <a:spAutoFit/>
          </a:bodyPr>
          <a:lstStyle/>
          <a:p>
            <a:r>
              <a:rPr lang="en-US" sz="2400" b="1" dirty="0">
                <a:solidFill>
                  <a:schemeClr val="accent2"/>
                </a:solidFill>
                <a:latin typeface="Avenir Next" panose="020B0503020202020204" pitchFamily="34" charset="0"/>
              </a:rPr>
              <a:t>Subreddit Variables</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 Subreddit Subscribers</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 Subreddit Submissions</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Net Subreddit Removal Rate</a:t>
            </a:r>
          </a:p>
          <a:p>
            <a:r>
              <a:rPr lang="en-US" sz="2400" b="1" dirty="0">
                <a:solidFill>
                  <a:schemeClr val="accent2"/>
                </a:solidFill>
                <a:latin typeface="Avenir Next" panose="020B0503020202020204" pitchFamily="34" charset="0"/>
              </a:rPr>
              <a:t>Post History Variables</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Past Submissions by user </a:t>
            </a:r>
            <a:r>
              <a:rPr lang="en-US" sz="2400" i="1" dirty="0">
                <a:solidFill>
                  <a:schemeClr val="accent6"/>
                </a:solidFill>
                <a:latin typeface="Avenir Next" panose="020B0503020202020204" pitchFamily="34" charset="0"/>
              </a:rPr>
              <a:t>u</a:t>
            </a:r>
            <a:r>
              <a:rPr lang="en-US" sz="2400" dirty="0">
                <a:solidFill>
                  <a:schemeClr val="accent6"/>
                </a:solidFill>
                <a:latin typeface="Avenir Next" panose="020B0503020202020204" pitchFamily="34" charset="0"/>
              </a:rPr>
              <a:t> in subreddit </a:t>
            </a:r>
            <a:r>
              <a:rPr lang="en-US" sz="2400" i="1" dirty="0">
                <a:solidFill>
                  <a:schemeClr val="accent6"/>
                </a:solidFill>
                <a:latin typeface="Avenir Next" panose="020B0503020202020204" pitchFamily="34" charset="0"/>
              </a:rPr>
              <a:t>s</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Avg. Past Score</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Avg. Past Comments</a:t>
            </a:r>
            <a:endParaRPr lang="en-US" sz="3600" dirty="0">
              <a:solidFill>
                <a:schemeClr val="accent6"/>
              </a:solidFill>
              <a:latin typeface="Avenir Next" panose="020B0503020202020204" pitchFamily="34" charset="0"/>
            </a:endParaRPr>
          </a:p>
        </p:txBody>
      </p:sp>
      <p:sp>
        <p:nvSpPr>
          <p:cNvPr id="7" name="Rounded Rectangle 6">
            <a:extLst>
              <a:ext uri="{FF2B5EF4-FFF2-40B4-BE49-F238E27FC236}">
                <a16:creationId xmlns:a16="http://schemas.microsoft.com/office/drawing/2014/main" id="{EE3166E8-C0AF-9A47-A069-1F54094BCCDC}"/>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2</a:t>
            </a:r>
          </a:p>
        </p:txBody>
      </p:sp>
    </p:spTree>
    <p:custDataLst>
      <p:tags r:id="rId1"/>
    </p:custDataLst>
    <p:extLst>
      <p:ext uri="{BB962C8B-B14F-4D97-AF65-F5344CB8AC3E}">
        <p14:creationId xmlns:p14="http://schemas.microsoft.com/office/powerpoint/2010/main" val="310591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EF38FF37-3E3C-5145-96AD-D53A8D3DF70D}"/>
              </a:ext>
            </a:extLst>
          </p:cNvPr>
          <p:cNvSpPr txBox="1"/>
          <p:nvPr/>
        </p:nvSpPr>
        <p:spPr>
          <a:xfrm>
            <a:off x="609600" y="5638800"/>
            <a:ext cx="6892706" cy="577081"/>
          </a:xfrm>
          <a:prstGeom prst="rect">
            <a:avLst/>
          </a:prstGeom>
        </p:spPr>
        <p:txBody>
          <a:bodyPr lIns="0" tIns="0" rIns="0" bIns="0" rtlCol="0" anchor="t">
            <a:spAutoFit/>
          </a:bodyPr>
          <a:lstStyle/>
          <a:p>
            <a:pPr>
              <a:lnSpc>
                <a:spcPts val="4400"/>
              </a:lnSpc>
            </a:pPr>
            <a:r>
              <a:rPr lang="en-US" sz="4000" b="1" dirty="0">
                <a:solidFill>
                  <a:schemeClr val="accent6"/>
                </a:solidFill>
                <a:latin typeface="Avenir Next" panose="020B0503020202020204" pitchFamily="34" charset="0"/>
              </a:rPr>
              <a:t>Findings</a:t>
            </a:r>
          </a:p>
        </p:txBody>
      </p:sp>
      <p:sp>
        <p:nvSpPr>
          <p:cNvPr id="5" name="Rounded Rectangle 4">
            <a:extLst>
              <a:ext uri="{FF2B5EF4-FFF2-40B4-BE49-F238E27FC236}">
                <a16:creationId xmlns:a16="http://schemas.microsoft.com/office/drawing/2014/main" id="{0D14BF61-D28D-AD4B-9A2C-D0050C76D88A}"/>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2</a:t>
            </a:r>
          </a:p>
        </p:txBody>
      </p:sp>
    </p:spTree>
    <p:extLst>
      <p:ext uri="{BB962C8B-B14F-4D97-AF65-F5344CB8AC3E}">
        <p14:creationId xmlns:p14="http://schemas.microsoft.com/office/powerpoint/2010/main" val="480140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391357-6DE1-0D45-8A2C-426F50490265}"/>
              </a:ext>
            </a:extLst>
          </p:cNvPr>
          <p:cNvSpPr/>
          <p:nvPr/>
        </p:nvSpPr>
        <p:spPr>
          <a:xfrm>
            <a:off x="2753898" y="1445687"/>
            <a:ext cx="6684201" cy="954107"/>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Explanation Rate</a:t>
            </a:r>
          </a:p>
          <a:p>
            <a:pPr algn="ctr"/>
            <a:r>
              <a:rPr kumimoji="0" lang="en-US" sz="2000" b="0"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Proportion of removed posts that received explanations</a:t>
            </a:r>
          </a:p>
        </p:txBody>
      </p:sp>
      <p:sp>
        <p:nvSpPr>
          <p:cNvPr id="8" name="TextBox 7">
            <a:extLst>
              <a:ext uri="{FF2B5EF4-FFF2-40B4-BE49-F238E27FC236}">
                <a16:creationId xmlns:a16="http://schemas.microsoft.com/office/drawing/2014/main" id="{9CBA11EF-DF2F-A741-A2C4-92C02EA95A77}"/>
              </a:ext>
            </a:extLst>
          </p:cNvPr>
          <p:cNvSpPr txBox="1"/>
          <p:nvPr/>
        </p:nvSpPr>
        <p:spPr>
          <a:xfrm>
            <a:off x="6668228" y="5979937"/>
            <a:ext cx="129394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6"/>
                </a:solidFill>
                <a:effectLst/>
                <a:uLnTx/>
                <a:uFillTx/>
                <a:latin typeface="Avenir Next" panose="020B0503020202020204" pitchFamily="34" charset="0"/>
              </a:rPr>
              <a:t>***: p &lt; .001x</a:t>
            </a:r>
          </a:p>
        </p:txBody>
      </p:sp>
      <p:sp>
        <p:nvSpPr>
          <p:cNvPr id="9" name="TextBox 8">
            <a:extLst>
              <a:ext uri="{FF2B5EF4-FFF2-40B4-BE49-F238E27FC236}">
                <a16:creationId xmlns:a16="http://schemas.microsoft.com/office/drawing/2014/main" id="{B5A5AAFD-DA45-2445-A8E2-E28E36AEE183}"/>
              </a:ext>
            </a:extLst>
          </p:cNvPr>
          <p:cNvSpPr txBox="1"/>
          <p:nvPr/>
        </p:nvSpPr>
        <p:spPr>
          <a:xfrm>
            <a:off x="3589428" y="5979937"/>
            <a:ext cx="257474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accent6"/>
                </a:solidFill>
                <a:effectLst/>
                <a:uLnTx/>
                <a:uFillTx/>
                <a:latin typeface="Avenir Next" panose="020B0503020202020204" pitchFamily="34" charset="0"/>
              </a:rPr>
              <a:t>Nagelkerke</a:t>
            </a:r>
            <a:r>
              <a:rPr kumimoji="0" lang="en-US" sz="1400" b="0" i="0" u="none" strike="noStrike" kern="1200" cap="none" spc="0" normalizeH="0" baseline="0" noProof="0" dirty="0">
                <a:ln>
                  <a:noFill/>
                </a:ln>
                <a:solidFill>
                  <a:schemeClr val="accent6"/>
                </a:solidFill>
                <a:effectLst/>
                <a:uLnTx/>
                <a:uFillTx/>
                <a:latin typeface="Avenir Next" panose="020B0503020202020204" pitchFamily="34" charset="0"/>
              </a:rPr>
              <a:t> R Square = 0.187</a:t>
            </a:r>
          </a:p>
        </p:txBody>
      </p:sp>
      <p:grpSp>
        <p:nvGrpSpPr>
          <p:cNvPr id="3" name="Group 2">
            <a:extLst>
              <a:ext uri="{FF2B5EF4-FFF2-40B4-BE49-F238E27FC236}">
                <a16:creationId xmlns:a16="http://schemas.microsoft.com/office/drawing/2014/main" id="{DB7A8BBD-0B83-1340-89D1-E5620E15CA29}"/>
              </a:ext>
            </a:extLst>
          </p:cNvPr>
          <p:cNvGrpSpPr/>
          <p:nvPr/>
        </p:nvGrpSpPr>
        <p:grpSpPr>
          <a:xfrm>
            <a:off x="2595561" y="2743199"/>
            <a:ext cx="7000876" cy="646332"/>
            <a:chOff x="2595561" y="2743199"/>
            <a:chExt cx="7000876" cy="646332"/>
          </a:xfrm>
        </p:grpSpPr>
        <p:sp>
          <p:nvSpPr>
            <p:cNvPr id="14" name="Rectangle 13">
              <a:extLst>
                <a:ext uri="{FF2B5EF4-FFF2-40B4-BE49-F238E27FC236}">
                  <a16:creationId xmlns:a16="http://schemas.microsoft.com/office/drawing/2014/main" id="{DEC798E5-3291-B641-AE01-2AD490D23A87}"/>
                </a:ext>
              </a:extLst>
            </p:cNvPr>
            <p:cNvSpPr/>
            <p:nvPr/>
          </p:nvSpPr>
          <p:spPr>
            <a:xfrm>
              <a:off x="2595561" y="2743200"/>
              <a:ext cx="7000876" cy="646331"/>
            </a:xfrm>
            <a:prstGeom prst="rect">
              <a:avLst/>
            </a:prstGeom>
          </p:spPr>
          <p:txBody>
            <a:bodyPr wrap="square">
              <a:spAutoFit/>
            </a:bodyPr>
            <a:lstStyle/>
            <a:p>
              <a:pPr algn="ctr"/>
              <a:r>
                <a:rPr lang="en-US" sz="3600" dirty="0">
                  <a:solidFill>
                    <a:schemeClr val="accent6"/>
                  </a:solidFill>
                  <a:latin typeface="Avenir Next" panose="020B0503020202020204" pitchFamily="34" charset="0"/>
                </a:rPr>
                <a:t>Explanation Rate</a:t>
              </a:r>
            </a:p>
          </p:txBody>
        </p:sp>
        <p:sp>
          <p:nvSpPr>
            <p:cNvPr id="2" name="Down Arrow 1">
              <a:extLst>
                <a:ext uri="{FF2B5EF4-FFF2-40B4-BE49-F238E27FC236}">
                  <a16:creationId xmlns:a16="http://schemas.microsoft.com/office/drawing/2014/main" id="{187AD6F1-F137-B940-9981-89C41EBF92DD}"/>
                </a:ext>
              </a:extLst>
            </p:cNvPr>
            <p:cNvSpPr/>
            <p:nvPr/>
          </p:nvSpPr>
          <p:spPr>
            <a:xfrm rot="10800000">
              <a:off x="3810000" y="2743199"/>
              <a:ext cx="309561" cy="64633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F5829CFB-B4C4-924D-A4DB-EBE319283D4F}"/>
              </a:ext>
            </a:extLst>
          </p:cNvPr>
          <p:cNvGrpSpPr/>
          <p:nvPr/>
        </p:nvGrpSpPr>
        <p:grpSpPr>
          <a:xfrm>
            <a:off x="2595561" y="4114800"/>
            <a:ext cx="7000876" cy="1015663"/>
            <a:chOff x="2595561" y="4114800"/>
            <a:chExt cx="7000876" cy="1015663"/>
          </a:xfrm>
        </p:grpSpPr>
        <p:sp>
          <p:nvSpPr>
            <p:cNvPr id="6" name="Rectangle 5">
              <a:extLst>
                <a:ext uri="{FF2B5EF4-FFF2-40B4-BE49-F238E27FC236}">
                  <a16:creationId xmlns:a16="http://schemas.microsoft.com/office/drawing/2014/main" id="{F31A85F4-5273-CE44-A486-95D1B74152DE}"/>
                </a:ext>
              </a:extLst>
            </p:cNvPr>
            <p:cNvSpPr/>
            <p:nvPr/>
          </p:nvSpPr>
          <p:spPr>
            <a:xfrm>
              <a:off x="2595561" y="4114800"/>
              <a:ext cx="7000876" cy="1015663"/>
            </a:xfrm>
            <a:prstGeom prst="rect">
              <a:avLst/>
            </a:prstGeom>
          </p:spPr>
          <p:txBody>
            <a:bodyPr wrap="square">
              <a:spAutoFit/>
            </a:bodyPr>
            <a:lstStyle/>
            <a:p>
              <a:pPr algn="ctr"/>
              <a:r>
                <a:rPr lang="en-US" sz="3600" dirty="0">
                  <a:solidFill>
                    <a:schemeClr val="accent6"/>
                  </a:solidFill>
                  <a:latin typeface="Avenir Next" panose="020B0503020202020204" pitchFamily="34" charset="0"/>
                </a:rPr>
                <a:t>Future Removals</a:t>
              </a:r>
            </a:p>
            <a:p>
              <a:pPr algn="ctr"/>
              <a:r>
                <a:rPr kumimoji="0" lang="el-GR" sz="2400" b="0" i="0" u="none" strike="noStrike" kern="1200" cap="none" spc="0" normalizeH="0" baseline="0" noProof="0" dirty="0">
                  <a:ln>
                    <a:noFill/>
                  </a:ln>
                  <a:solidFill>
                    <a:schemeClr val="accent6"/>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schemeClr val="accent6"/>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6.5% lower odds***)</a:t>
              </a:r>
              <a:endParaRPr kumimoji="0" lang="en-US" sz="3600" b="0" i="0" u="none" strike="noStrike" kern="1200" cap="none" spc="0" normalizeH="0" baseline="0" noProof="0" dirty="0">
                <a:ln>
                  <a:noFill/>
                </a:ln>
                <a:solidFill>
                  <a:schemeClr val="accent6"/>
                </a:solidFill>
                <a:effectLst/>
                <a:uLnTx/>
                <a:uFillTx/>
                <a:latin typeface="Avenir Next" panose="020B0503020202020204" pitchFamily="34" charset="0"/>
                <a:ea typeface="Arial" charset="0"/>
                <a:cs typeface="Arial" charset="0"/>
              </a:endParaRPr>
            </a:p>
          </p:txBody>
        </p:sp>
        <p:sp>
          <p:nvSpPr>
            <p:cNvPr id="10" name="Down Arrow 9">
              <a:extLst>
                <a:ext uri="{FF2B5EF4-FFF2-40B4-BE49-F238E27FC236}">
                  <a16:creationId xmlns:a16="http://schemas.microsoft.com/office/drawing/2014/main" id="{F00AAE99-2080-1443-B7BF-211984068E99}"/>
                </a:ext>
              </a:extLst>
            </p:cNvPr>
            <p:cNvSpPr/>
            <p:nvPr/>
          </p:nvSpPr>
          <p:spPr>
            <a:xfrm>
              <a:off x="3810000" y="4129473"/>
              <a:ext cx="309561" cy="64633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own Arrow 10">
            <a:extLst>
              <a:ext uri="{FF2B5EF4-FFF2-40B4-BE49-F238E27FC236}">
                <a16:creationId xmlns:a16="http://schemas.microsoft.com/office/drawing/2014/main" id="{19FBE37E-76B1-4A45-BFA1-009563A467B9}"/>
              </a:ext>
            </a:extLst>
          </p:cNvPr>
          <p:cNvSpPr/>
          <p:nvPr/>
        </p:nvSpPr>
        <p:spPr>
          <a:xfrm>
            <a:off x="5854611" y="3429000"/>
            <a:ext cx="309561" cy="646331"/>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52B90C7-5603-9A46-9926-D7221A313C4B}"/>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2</a:t>
            </a:r>
          </a:p>
        </p:txBody>
      </p:sp>
    </p:spTree>
    <p:custDataLst>
      <p:tags r:id="rId1"/>
    </p:custDataLst>
    <p:extLst>
      <p:ext uri="{BB962C8B-B14F-4D97-AF65-F5344CB8AC3E}">
        <p14:creationId xmlns:p14="http://schemas.microsoft.com/office/powerpoint/2010/main" val="1463284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359AEF8-06E9-D643-9F4C-04BB5EF720C5}"/>
              </a:ext>
            </a:extLst>
          </p:cNvPr>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7016" y="744249"/>
            <a:ext cx="5518120" cy="5518120"/>
          </a:xfrm>
          <a:prstGeom prst="rect">
            <a:avLst/>
          </a:prstGeom>
        </p:spPr>
      </p:pic>
      <p:sp>
        <p:nvSpPr>
          <p:cNvPr id="19" name="TextBox 3">
            <a:extLst>
              <a:ext uri="{FF2B5EF4-FFF2-40B4-BE49-F238E27FC236}">
                <a16:creationId xmlns:a16="http://schemas.microsoft.com/office/drawing/2014/main" id="{7DFD0B3A-F575-864D-88D8-87B99A2C680E}"/>
              </a:ext>
            </a:extLst>
          </p:cNvPr>
          <p:cNvSpPr txBox="1"/>
          <p:nvPr/>
        </p:nvSpPr>
        <p:spPr>
          <a:xfrm>
            <a:off x="914400" y="3274196"/>
            <a:ext cx="4452608" cy="628377"/>
          </a:xfrm>
          <a:prstGeom prst="rect">
            <a:avLst/>
          </a:prstGeom>
        </p:spPr>
        <p:txBody>
          <a:bodyPr lIns="0" tIns="0" rIns="0" bIns="0" rtlCol="0" anchor="ctr">
            <a:spAutoFit/>
          </a:bodyPr>
          <a:lstStyle/>
          <a:p>
            <a:pPr algn="ctr" defTabSz="609630">
              <a:lnSpc>
                <a:spcPts val="4767"/>
              </a:lnSpc>
            </a:pPr>
            <a:r>
              <a:rPr lang="en-US" sz="4334" b="1" spc="87" dirty="0">
                <a:solidFill>
                  <a:schemeClr val="bg1"/>
                </a:solidFill>
                <a:latin typeface="Avenir Next" panose="020B0503020202020204" pitchFamily="34" charset="0"/>
              </a:rPr>
              <a:t>TAKEAWAY</a:t>
            </a:r>
          </a:p>
        </p:txBody>
      </p:sp>
      <p:grpSp>
        <p:nvGrpSpPr>
          <p:cNvPr id="20" name="Group 4">
            <a:extLst>
              <a:ext uri="{FF2B5EF4-FFF2-40B4-BE49-F238E27FC236}">
                <a16:creationId xmlns:a16="http://schemas.microsoft.com/office/drawing/2014/main" id="{C2C15902-515E-DA41-9E3B-9CD8DAD13A2C}"/>
              </a:ext>
            </a:extLst>
          </p:cNvPr>
          <p:cNvGrpSpPr/>
          <p:nvPr/>
        </p:nvGrpSpPr>
        <p:grpSpPr>
          <a:xfrm>
            <a:off x="6044305" y="2814705"/>
            <a:ext cx="6147695" cy="1377209"/>
            <a:chOff x="-454326" y="-600209"/>
            <a:chExt cx="12295390" cy="2754416"/>
          </a:xfrm>
        </p:grpSpPr>
        <p:sp>
          <p:nvSpPr>
            <p:cNvPr id="21" name="AutoShape 5">
              <a:extLst>
                <a:ext uri="{FF2B5EF4-FFF2-40B4-BE49-F238E27FC236}">
                  <a16:creationId xmlns:a16="http://schemas.microsoft.com/office/drawing/2014/main" id="{25480506-D4CB-5345-9D31-4056F8840A6C}"/>
                </a:ext>
              </a:extLst>
            </p:cNvPr>
            <p:cNvSpPr/>
            <p:nvPr/>
          </p:nvSpPr>
          <p:spPr>
            <a:xfrm>
              <a:off x="-454326" y="-600209"/>
              <a:ext cx="12295390" cy="2754416"/>
            </a:xfrm>
            <a:prstGeom prst="rect">
              <a:avLst/>
            </a:prstGeom>
            <a:solidFill>
              <a:schemeClr val="accent3"/>
            </a:solidFill>
          </p:spPr>
        </p:sp>
        <p:sp>
          <p:nvSpPr>
            <p:cNvPr id="22" name="TextBox 6">
              <a:extLst>
                <a:ext uri="{FF2B5EF4-FFF2-40B4-BE49-F238E27FC236}">
                  <a16:creationId xmlns:a16="http://schemas.microsoft.com/office/drawing/2014/main" id="{6933D8F6-5CA8-4D4F-A57F-C6B336245939}"/>
                </a:ext>
              </a:extLst>
            </p:cNvPr>
            <p:cNvSpPr txBox="1"/>
            <p:nvPr/>
          </p:nvSpPr>
          <p:spPr>
            <a:xfrm>
              <a:off x="263608" y="-84775"/>
              <a:ext cx="11521512" cy="1723547"/>
            </a:xfrm>
            <a:prstGeom prst="rect">
              <a:avLst/>
            </a:prstGeom>
          </p:spPr>
          <p:txBody>
            <a:bodyPr wrap="square" lIns="0" tIns="0" rIns="0" bIns="0" rtlCol="0" anchor="t">
              <a:spAutoFit/>
            </a:bodyPr>
            <a:lstStyle/>
            <a:p>
              <a:pPr marL="0" indent="0">
                <a:buNone/>
              </a:pPr>
              <a:r>
                <a:rPr lang="en-US" sz="2800" b="1" dirty="0">
                  <a:solidFill>
                    <a:schemeClr val="bg1"/>
                  </a:solidFill>
                  <a:latin typeface="Avenir Next" panose="020B0503020202020204" pitchFamily="34" charset="0"/>
                </a:rPr>
                <a:t>Explanations are linked to </a:t>
              </a:r>
            </a:p>
            <a:p>
              <a:pPr marL="0" indent="0">
                <a:buNone/>
              </a:pPr>
              <a:r>
                <a:rPr lang="en-US" sz="2800" b="1" dirty="0">
                  <a:solidFill>
                    <a:schemeClr val="bg1"/>
                  </a:solidFill>
                  <a:latin typeface="Avenir Next" panose="020B0503020202020204" pitchFamily="34" charset="0"/>
                </a:rPr>
                <a:t>improved user behaviors</a:t>
              </a:r>
            </a:p>
          </p:txBody>
        </p:sp>
      </p:grpSp>
      <p:sp>
        <p:nvSpPr>
          <p:cNvPr id="10" name="Rounded Rectangle 9">
            <a:extLst>
              <a:ext uri="{FF2B5EF4-FFF2-40B4-BE49-F238E27FC236}">
                <a16:creationId xmlns:a16="http://schemas.microsoft.com/office/drawing/2014/main" id="{D5037554-434E-EA43-A0D7-D42DB0C51A56}"/>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2</a:t>
            </a:r>
          </a:p>
        </p:txBody>
      </p:sp>
    </p:spTree>
    <p:custDataLst>
      <p:tags r:id="rId1"/>
    </p:custDataLst>
    <p:extLst>
      <p:ext uri="{BB962C8B-B14F-4D97-AF65-F5344CB8AC3E}">
        <p14:creationId xmlns:p14="http://schemas.microsoft.com/office/powerpoint/2010/main" val="25699625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188684-33E2-534E-A2D1-DCA6E8F7051C}"/>
              </a:ext>
            </a:extLst>
          </p:cNvPr>
          <p:cNvSpPr/>
          <p:nvPr/>
        </p:nvSpPr>
        <p:spPr>
          <a:xfrm>
            <a:off x="3252913" y="1510806"/>
            <a:ext cx="5686172" cy="923330"/>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Explanation by Bot Rate</a:t>
            </a:r>
          </a:p>
          <a:p>
            <a:pPr algn="ctr"/>
            <a:r>
              <a:rPr kumimoji="0" lang="en-US" b="0" i="0" u="none" strike="noStrike" kern="1200" cap="none" spc="0" normalizeH="0" baseline="0" noProof="0" dirty="0">
                <a:ln>
                  <a:noFill/>
                </a:ln>
                <a:solidFill>
                  <a:schemeClr val="accent6"/>
                </a:solidFill>
                <a:effectLst/>
                <a:uLnTx/>
                <a:uFillTx/>
                <a:latin typeface="Avenir Next" panose="020B0503020202020204" pitchFamily="34" charset="0"/>
                <a:ea typeface="+mn-ea"/>
                <a:cs typeface="+mn-cs"/>
              </a:rPr>
              <a:t>Proportion of explanations that are provided by bots</a:t>
            </a:r>
          </a:p>
        </p:txBody>
      </p:sp>
      <p:sp>
        <p:nvSpPr>
          <p:cNvPr id="11" name="Right Arrow 10">
            <a:extLst>
              <a:ext uri="{FF2B5EF4-FFF2-40B4-BE49-F238E27FC236}">
                <a16:creationId xmlns:a16="http://schemas.microsoft.com/office/drawing/2014/main" id="{B1FC58A2-0AC7-D041-BA24-AC57484CEC38}"/>
              </a:ext>
            </a:extLst>
          </p:cNvPr>
          <p:cNvSpPr/>
          <p:nvPr/>
        </p:nvSpPr>
        <p:spPr>
          <a:xfrm rot="5400000">
            <a:off x="5730238" y="3758122"/>
            <a:ext cx="731520" cy="27432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F9219C57-EF74-0649-8664-B072A50A420D}"/>
              </a:ext>
            </a:extLst>
          </p:cNvPr>
          <p:cNvGrpSpPr/>
          <p:nvPr/>
        </p:nvGrpSpPr>
        <p:grpSpPr>
          <a:xfrm>
            <a:off x="4472389" y="2591191"/>
            <a:ext cx="2805102" cy="878702"/>
            <a:chOff x="4472389" y="2591191"/>
            <a:chExt cx="2805102" cy="878702"/>
          </a:xfrm>
        </p:grpSpPr>
        <p:sp>
          <p:nvSpPr>
            <p:cNvPr id="12" name="TextBox 11">
              <a:extLst>
                <a:ext uri="{FF2B5EF4-FFF2-40B4-BE49-F238E27FC236}">
                  <a16:creationId xmlns:a16="http://schemas.microsoft.com/office/drawing/2014/main" id="{40C18998-8E50-8F47-A79B-C2FB3064EF75}"/>
                </a:ext>
              </a:extLst>
            </p:cNvPr>
            <p:cNvSpPr txBox="1"/>
            <p:nvPr/>
          </p:nvSpPr>
          <p:spPr>
            <a:xfrm>
              <a:off x="4914505" y="2591191"/>
              <a:ext cx="2362986" cy="87870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Explanation by Bot Rate</a:t>
              </a:r>
            </a:p>
          </p:txBody>
        </p:sp>
        <p:pic>
          <p:nvPicPr>
            <p:cNvPr id="3" name="Graphic 2" descr="Arrow Up with solid fill">
              <a:extLst>
                <a:ext uri="{FF2B5EF4-FFF2-40B4-BE49-F238E27FC236}">
                  <a16:creationId xmlns:a16="http://schemas.microsoft.com/office/drawing/2014/main" id="{CB75C1C4-86E0-C34C-8DB9-E8F620D70D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2389" y="2603565"/>
              <a:ext cx="694509" cy="646331"/>
            </a:xfrm>
            <a:prstGeom prst="rect">
              <a:avLst/>
            </a:prstGeom>
          </p:spPr>
        </p:pic>
      </p:grpSp>
      <p:sp>
        <p:nvSpPr>
          <p:cNvPr id="2" name="Rectangle 1">
            <a:extLst>
              <a:ext uri="{FF2B5EF4-FFF2-40B4-BE49-F238E27FC236}">
                <a16:creationId xmlns:a16="http://schemas.microsoft.com/office/drawing/2014/main" id="{8A52B696-D8F8-1D4A-A457-BFAEDA484F60}"/>
              </a:ext>
            </a:extLst>
          </p:cNvPr>
          <p:cNvSpPr/>
          <p:nvPr/>
        </p:nvSpPr>
        <p:spPr>
          <a:xfrm>
            <a:off x="4467828" y="5984512"/>
            <a:ext cx="325634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accent6">
                    <a:lumMod val="60000"/>
                    <a:lumOff val="40000"/>
                  </a:schemeClr>
                </a:solidFill>
                <a:effectLst/>
                <a:uLnTx/>
                <a:uFillTx/>
                <a:latin typeface="Avenir Next" panose="020B0503020202020204" pitchFamily="34" charset="0"/>
                <a:ea typeface="+mn-ea"/>
                <a:cs typeface="+mn-cs"/>
              </a:rPr>
              <a:t>Nagelkerke</a:t>
            </a:r>
            <a:r>
              <a:rPr kumimoji="0" lang="en-US" sz="1800" b="0" i="0" u="none" strike="noStrike" kern="1200" cap="none" spc="0" normalizeH="0" baseline="0" noProof="0" dirty="0">
                <a:ln>
                  <a:noFill/>
                </a:ln>
                <a:solidFill>
                  <a:schemeClr val="accent6">
                    <a:lumMod val="60000"/>
                    <a:lumOff val="40000"/>
                  </a:schemeClr>
                </a:solidFill>
                <a:effectLst/>
                <a:uLnTx/>
                <a:uFillTx/>
                <a:latin typeface="Avenir Next" panose="020B0503020202020204" pitchFamily="34" charset="0"/>
                <a:ea typeface="+mn-ea"/>
                <a:cs typeface="+mn-cs"/>
              </a:rPr>
              <a:t> R Square = 0.231</a:t>
            </a:r>
          </a:p>
        </p:txBody>
      </p:sp>
      <p:grpSp>
        <p:nvGrpSpPr>
          <p:cNvPr id="10" name="Group 9">
            <a:extLst>
              <a:ext uri="{FF2B5EF4-FFF2-40B4-BE49-F238E27FC236}">
                <a16:creationId xmlns:a16="http://schemas.microsoft.com/office/drawing/2014/main" id="{2FF2BF8D-0EB2-2348-908E-6DCA4020D410}"/>
              </a:ext>
            </a:extLst>
          </p:cNvPr>
          <p:cNvGrpSpPr/>
          <p:nvPr/>
        </p:nvGrpSpPr>
        <p:grpSpPr>
          <a:xfrm>
            <a:off x="4533222" y="4456250"/>
            <a:ext cx="2744268" cy="1186524"/>
            <a:chOff x="4533222" y="4456250"/>
            <a:chExt cx="2744268" cy="1186524"/>
          </a:xfrm>
        </p:grpSpPr>
        <p:sp>
          <p:nvSpPr>
            <p:cNvPr id="13" name="TextBox 12">
              <a:extLst>
                <a:ext uri="{FF2B5EF4-FFF2-40B4-BE49-F238E27FC236}">
                  <a16:creationId xmlns:a16="http://schemas.microsoft.com/office/drawing/2014/main" id="{91C59A1D-E193-2745-9425-20A6D3391FA8}"/>
                </a:ext>
              </a:extLst>
            </p:cNvPr>
            <p:cNvSpPr txBox="1"/>
            <p:nvPr/>
          </p:nvSpPr>
          <p:spPr>
            <a:xfrm>
              <a:off x="4996509" y="4456250"/>
              <a:ext cx="2280981" cy="87870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accent3"/>
                  </a:solidFill>
                  <a:effectLst/>
                  <a:uLnTx/>
                  <a:uFillTx/>
                  <a:latin typeface="Avenir Next" panose="020B0503020202020204" pitchFamily="34" charset="0"/>
                  <a:ea typeface="Verdana" panose="020B0604030504040204" pitchFamily="34" charset="0"/>
                  <a:cs typeface="Verdana" panose="020B0604030504040204" pitchFamily="34" charset="0"/>
                </a:rPr>
                <a:t>Future Removals</a:t>
              </a:r>
            </a:p>
          </p:txBody>
        </p:sp>
        <p:sp>
          <p:nvSpPr>
            <p:cNvPr id="16" name="Rectangle 15">
              <a:extLst>
                <a:ext uri="{FF2B5EF4-FFF2-40B4-BE49-F238E27FC236}">
                  <a16:creationId xmlns:a16="http://schemas.microsoft.com/office/drawing/2014/main" id="{59AE43B7-89F8-304A-BE54-703B35854CE2}"/>
                </a:ext>
              </a:extLst>
            </p:cNvPr>
            <p:cNvSpPr/>
            <p:nvPr/>
          </p:nvSpPr>
          <p:spPr>
            <a:xfrm>
              <a:off x="5075928" y="5273442"/>
              <a:ext cx="1869423"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accent6"/>
                  </a:solidFill>
                  <a:latin typeface="Avenir Next" panose="020B0503020202020204" pitchFamily="34" charset="0"/>
                </a:rPr>
                <a:t>(Not Significant)</a:t>
              </a:r>
              <a:endParaRPr kumimoji="0" lang="en-US" sz="2800" i="0" u="none" strike="noStrike" kern="1200" cap="none" spc="0" normalizeH="0" baseline="0" noProof="0" dirty="0">
                <a:ln>
                  <a:noFill/>
                </a:ln>
                <a:solidFill>
                  <a:schemeClr val="accent6"/>
                </a:solidFill>
                <a:effectLst/>
                <a:uLnTx/>
                <a:uFillTx/>
                <a:latin typeface="Avenir Next" panose="020B0503020202020204" pitchFamily="34" charset="0"/>
                <a:ea typeface="Arial" charset="0"/>
                <a:cs typeface="Arial" charset="0"/>
              </a:endParaRPr>
            </a:p>
          </p:txBody>
        </p:sp>
        <p:pic>
          <p:nvPicPr>
            <p:cNvPr id="5" name="Graphic 4" descr="Close with solid fill">
              <a:extLst>
                <a:ext uri="{FF2B5EF4-FFF2-40B4-BE49-F238E27FC236}">
                  <a16:creationId xmlns:a16="http://schemas.microsoft.com/office/drawing/2014/main" id="{30359D59-A958-2E4D-BA91-6A5D1AC8D8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33222" y="4577028"/>
              <a:ext cx="572841" cy="572841"/>
            </a:xfrm>
            <a:prstGeom prst="rect">
              <a:avLst/>
            </a:prstGeom>
          </p:spPr>
        </p:pic>
      </p:grpSp>
      <p:sp>
        <p:nvSpPr>
          <p:cNvPr id="17" name="Rounded Rectangle 16">
            <a:extLst>
              <a:ext uri="{FF2B5EF4-FFF2-40B4-BE49-F238E27FC236}">
                <a16:creationId xmlns:a16="http://schemas.microsoft.com/office/drawing/2014/main" id="{11E8B165-A57D-EF4D-A3DD-BE9E2BDBA8CC}"/>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2</a:t>
            </a:r>
          </a:p>
        </p:txBody>
      </p:sp>
    </p:spTree>
    <p:custDataLst>
      <p:tags r:id="rId1"/>
    </p:custDataLst>
    <p:extLst>
      <p:ext uri="{BB962C8B-B14F-4D97-AF65-F5344CB8AC3E}">
        <p14:creationId xmlns:p14="http://schemas.microsoft.com/office/powerpoint/2010/main" val="4184857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359AEF8-06E9-D643-9F4C-04BB5EF720C5}"/>
              </a:ext>
            </a:extLst>
          </p:cNvPr>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3485" y="515136"/>
            <a:ext cx="5518120" cy="5518120"/>
          </a:xfrm>
          <a:prstGeom prst="rect">
            <a:avLst/>
          </a:prstGeom>
        </p:spPr>
      </p:pic>
      <p:sp>
        <p:nvSpPr>
          <p:cNvPr id="19" name="TextBox 3">
            <a:extLst>
              <a:ext uri="{FF2B5EF4-FFF2-40B4-BE49-F238E27FC236}">
                <a16:creationId xmlns:a16="http://schemas.microsoft.com/office/drawing/2014/main" id="{7DFD0B3A-F575-864D-88D8-87B99A2C680E}"/>
              </a:ext>
            </a:extLst>
          </p:cNvPr>
          <p:cNvSpPr txBox="1"/>
          <p:nvPr/>
        </p:nvSpPr>
        <p:spPr>
          <a:xfrm>
            <a:off x="914400" y="3274196"/>
            <a:ext cx="4452608" cy="628377"/>
          </a:xfrm>
          <a:prstGeom prst="rect">
            <a:avLst/>
          </a:prstGeom>
        </p:spPr>
        <p:txBody>
          <a:bodyPr lIns="0" tIns="0" rIns="0" bIns="0" rtlCol="0" anchor="ctr">
            <a:spAutoFit/>
          </a:bodyPr>
          <a:lstStyle/>
          <a:p>
            <a:pPr algn="ctr" defTabSz="609630">
              <a:lnSpc>
                <a:spcPts val="4767"/>
              </a:lnSpc>
            </a:pPr>
            <a:r>
              <a:rPr lang="en-US" sz="4334" b="1" spc="87" dirty="0">
                <a:solidFill>
                  <a:schemeClr val="bg1"/>
                </a:solidFill>
                <a:latin typeface="Avenir Next" panose="020B0503020202020204" pitchFamily="34" charset="0"/>
              </a:rPr>
              <a:t>TAKEAWAY</a:t>
            </a:r>
          </a:p>
        </p:txBody>
      </p:sp>
      <p:grpSp>
        <p:nvGrpSpPr>
          <p:cNvPr id="20" name="Group 4">
            <a:extLst>
              <a:ext uri="{FF2B5EF4-FFF2-40B4-BE49-F238E27FC236}">
                <a16:creationId xmlns:a16="http://schemas.microsoft.com/office/drawing/2014/main" id="{C2C15902-515E-DA41-9E3B-9CD8DAD13A2C}"/>
              </a:ext>
            </a:extLst>
          </p:cNvPr>
          <p:cNvGrpSpPr/>
          <p:nvPr/>
        </p:nvGrpSpPr>
        <p:grpSpPr>
          <a:xfrm>
            <a:off x="6044305" y="2814705"/>
            <a:ext cx="6147695" cy="1377209"/>
            <a:chOff x="-454326" y="-600209"/>
            <a:chExt cx="12295390" cy="2754416"/>
          </a:xfrm>
        </p:grpSpPr>
        <p:sp>
          <p:nvSpPr>
            <p:cNvPr id="21" name="AutoShape 5">
              <a:extLst>
                <a:ext uri="{FF2B5EF4-FFF2-40B4-BE49-F238E27FC236}">
                  <a16:creationId xmlns:a16="http://schemas.microsoft.com/office/drawing/2014/main" id="{25480506-D4CB-5345-9D31-4056F8840A6C}"/>
                </a:ext>
              </a:extLst>
            </p:cNvPr>
            <p:cNvSpPr/>
            <p:nvPr/>
          </p:nvSpPr>
          <p:spPr>
            <a:xfrm>
              <a:off x="-454326" y="-600209"/>
              <a:ext cx="12295390" cy="2754416"/>
            </a:xfrm>
            <a:prstGeom prst="rect">
              <a:avLst/>
            </a:prstGeom>
            <a:solidFill>
              <a:schemeClr val="accent3"/>
            </a:solidFill>
          </p:spPr>
        </p:sp>
        <p:sp>
          <p:nvSpPr>
            <p:cNvPr id="22" name="TextBox 6">
              <a:extLst>
                <a:ext uri="{FF2B5EF4-FFF2-40B4-BE49-F238E27FC236}">
                  <a16:creationId xmlns:a16="http://schemas.microsoft.com/office/drawing/2014/main" id="{6933D8F6-5CA8-4D4F-A57F-C6B336245939}"/>
                </a:ext>
              </a:extLst>
            </p:cNvPr>
            <p:cNvSpPr txBox="1"/>
            <p:nvPr/>
          </p:nvSpPr>
          <p:spPr>
            <a:xfrm>
              <a:off x="-119366" y="38335"/>
              <a:ext cx="11625468" cy="1477327"/>
            </a:xfrm>
            <a:prstGeom prst="rect">
              <a:avLst/>
            </a:prstGeom>
          </p:spPr>
          <p:txBody>
            <a:bodyPr wrap="square" lIns="0" tIns="0" rIns="0" bIns="0" rtlCol="0" anchor="t">
              <a:spAutoFit/>
            </a:bodyPr>
            <a:lstStyle/>
            <a:p>
              <a:pPr marL="0" indent="0">
                <a:buNone/>
              </a:pPr>
              <a:r>
                <a:rPr lang="en-US" sz="2400" b="1" dirty="0">
                  <a:solidFill>
                    <a:schemeClr val="bg1"/>
                  </a:solidFill>
                  <a:latin typeface="Avenir Next" panose="020B0503020202020204" pitchFamily="34" charset="0"/>
                </a:rPr>
                <a:t>Humans don’t have an advantage over bots in improving user behaviors</a:t>
              </a:r>
            </a:p>
          </p:txBody>
        </p:sp>
      </p:grpSp>
      <p:sp>
        <p:nvSpPr>
          <p:cNvPr id="10" name="Rounded Rectangle 9">
            <a:extLst>
              <a:ext uri="{FF2B5EF4-FFF2-40B4-BE49-F238E27FC236}">
                <a16:creationId xmlns:a16="http://schemas.microsoft.com/office/drawing/2014/main" id="{2EDC491D-DE48-784E-A5CD-00EAA728D733}"/>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2</a:t>
            </a:r>
          </a:p>
        </p:txBody>
      </p:sp>
    </p:spTree>
    <p:custDataLst>
      <p:tags r:id="rId1"/>
    </p:custDataLst>
    <p:extLst>
      <p:ext uri="{BB962C8B-B14F-4D97-AF65-F5344CB8AC3E}">
        <p14:creationId xmlns:p14="http://schemas.microsoft.com/office/powerpoint/2010/main" val="6383551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FE36E18-DC7C-9342-BBB5-826B1F6DDE0D}"/>
              </a:ext>
            </a:extLst>
          </p:cNvPr>
          <p:cNvSpPr txBox="1"/>
          <p:nvPr/>
        </p:nvSpPr>
        <p:spPr>
          <a:xfrm>
            <a:off x="7395483" y="3001898"/>
            <a:ext cx="3657600" cy="307777"/>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75857"/>
                </a:solidFill>
                <a:effectLst/>
                <a:uLnTx/>
                <a:uFillTx/>
                <a:latin typeface="Avenir Next" panose="020B0503020202020204" pitchFamily="34" charset="0"/>
                <a:ea typeface="+mn-ea"/>
                <a:cs typeface="+mn-cs"/>
              </a:rPr>
              <a:t>Improvement in User Attitudes</a:t>
            </a:r>
            <a:endParaRPr kumimoji="0" lang="en-US" sz="2000" b="1" i="0" u="none" strike="noStrike" kern="1200" cap="none" spc="0" normalizeH="0" baseline="0" noProof="0" dirty="0">
              <a:ln>
                <a:noFill/>
              </a:ln>
              <a:solidFill>
                <a:srgbClr val="575857"/>
              </a:solidFill>
              <a:effectLst/>
              <a:uLnTx/>
              <a:uFillTx/>
              <a:latin typeface="Avenir Next" panose="020B0503020202020204" pitchFamily="34" charset="0"/>
              <a:ea typeface="+mn-ea"/>
              <a:cs typeface="+mn-cs"/>
            </a:endParaRPr>
          </a:p>
        </p:txBody>
      </p:sp>
      <p:sp>
        <p:nvSpPr>
          <p:cNvPr id="34" name="TextBox 33">
            <a:extLst>
              <a:ext uri="{FF2B5EF4-FFF2-40B4-BE49-F238E27FC236}">
                <a16:creationId xmlns:a16="http://schemas.microsoft.com/office/drawing/2014/main" id="{E8616F44-6760-704B-B530-842A18B8E34D}"/>
              </a:ext>
            </a:extLst>
          </p:cNvPr>
          <p:cNvSpPr txBox="1"/>
          <p:nvPr/>
        </p:nvSpPr>
        <p:spPr>
          <a:xfrm>
            <a:off x="7395483" y="3730823"/>
            <a:ext cx="3657600" cy="307777"/>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75857"/>
                </a:solidFill>
                <a:effectLst/>
                <a:uLnTx/>
                <a:uFillTx/>
                <a:latin typeface="Avenir Next" panose="020B0503020202020204" pitchFamily="34" charset="0"/>
                <a:ea typeface="+mn-ea"/>
                <a:cs typeface="+mn-cs"/>
              </a:rPr>
              <a:t>Improvement in User Behaviors</a:t>
            </a:r>
            <a:endParaRPr kumimoji="0" lang="en-US" sz="2000" b="1" i="0" u="none" strike="noStrike" kern="1200" cap="none" spc="0" normalizeH="0" baseline="0" noProof="0" dirty="0">
              <a:ln>
                <a:noFill/>
              </a:ln>
              <a:solidFill>
                <a:srgbClr val="575857"/>
              </a:solidFill>
              <a:effectLst/>
              <a:uLnTx/>
              <a:uFillTx/>
              <a:latin typeface="Avenir Next" panose="020B0503020202020204" pitchFamily="34" charset="0"/>
              <a:ea typeface="+mn-ea"/>
              <a:cs typeface="+mn-cs"/>
            </a:endParaRPr>
          </a:p>
        </p:txBody>
      </p:sp>
      <p:pic>
        <p:nvPicPr>
          <p:cNvPr id="37" name="Graphic 36" descr="Arrow Right with solid fill">
            <a:extLst>
              <a:ext uri="{FF2B5EF4-FFF2-40B4-BE49-F238E27FC236}">
                <a16:creationId xmlns:a16="http://schemas.microsoft.com/office/drawing/2014/main" id="{C7D1B25E-0733-F240-827B-2518BEFA95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6965" y="3502224"/>
            <a:ext cx="764976" cy="764976"/>
          </a:xfrm>
          <a:prstGeom prst="rect">
            <a:avLst/>
          </a:prstGeom>
        </p:spPr>
      </p:pic>
      <p:grpSp>
        <p:nvGrpSpPr>
          <p:cNvPr id="57" name="Group 56">
            <a:extLst>
              <a:ext uri="{FF2B5EF4-FFF2-40B4-BE49-F238E27FC236}">
                <a16:creationId xmlns:a16="http://schemas.microsoft.com/office/drawing/2014/main" id="{9545F041-B872-E24F-9572-93E4159E3568}"/>
              </a:ext>
            </a:extLst>
          </p:cNvPr>
          <p:cNvGrpSpPr/>
          <p:nvPr/>
        </p:nvGrpSpPr>
        <p:grpSpPr>
          <a:xfrm>
            <a:off x="4010193" y="2839789"/>
            <a:ext cx="2620446" cy="646330"/>
            <a:chOff x="4010193" y="2222477"/>
            <a:chExt cx="2620446" cy="646330"/>
          </a:xfrm>
        </p:grpSpPr>
        <p:sp>
          <p:nvSpPr>
            <p:cNvPr id="23" name="TextBox 31">
              <a:extLst>
                <a:ext uri="{FF2B5EF4-FFF2-40B4-BE49-F238E27FC236}">
                  <a16:creationId xmlns:a16="http://schemas.microsoft.com/office/drawing/2014/main" id="{60425BB9-3C5A-0840-BA4A-556003249B53}"/>
                </a:ext>
              </a:extLst>
            </p:cNvPr>
            <p:cNvSpPr txBox="1"/>
            <p:nvPr/>
          </p:nvSpPr>
          <p:spPr>
            <a:xfrm>
              <a:off x="4648200" y="2389414"/>
              <a:ext cx="1982439" cy="307777"/>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75857"/>
                  </a:solidFill>
                  <a:effectLst/>
                  <a:uLnTx/>
                  <a:uFillTx/>
                  <a:latin typeface="Avenir Next" panose="020B0503020202020204" pitchFamily="34" charset="0"/>
                  <a:ea typeface="+mn-ea"/>
                  <a:cs typeface="+mn-cs"/>
                </a:rPr>
                <a:t>Transparency</a:t>
              </a:r>
              <a:endParaRPr kumimoji="0" lang="en-US" sz="2000" b="1" i="0" u="none" strike="noStrike" kern="1200" cap="none" spc="0" normalizeH="0" baseline="0" noProof="0" dirty="0">
                <a:ln>
                  <a:noFill/>
                </a:ln>
                <a:solidFill>
                  <a:srgbClr val="575857"/>
                </a:solidFill>
                <a:effectLst/>
                <a:uLnTx/>
                <a:uFillTx/>
                <a:latin typeface="Avenir Next" panose="020B0503020202020204" pitchFamily="34" charset="0"/>
                <a:ea typeface="+mn-ea"/>
                <a:cs typeface="+mn-cs"/>
              </a:endParaRPr>
            </a:p>
          </p:txBody>
        </p:sp>
        <p:pic>
          <p:nvPicPr>
            <p:cNvPr id="38" name="Graphic 37" descr="Arrow Right with solid fill">
              <a:extLst>
                <a:ext uri="{FF2B5EF4-FFF2-40B4-BE49-F238E27FC236}">
                  <a16:creationId xmlns:a16="http://schemas.microsoft.com/office/drawing/2014/main" id="{B298C3F9-C7BA-9747-BA01-6A5A548BAD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054045" y="2178625"/>
              <a:ext cx="646330" cy="734033"/>
            </a:xfrm>
            <a:prstGeom prst="rect">
              <a:avLst/>
            </a:prstGeom>
          </p:spPr>
        </p:pic>
      </p:grpSp>
      <p:grpSp>
        <p:nvGrpSpPr>
          <p:cNvPr id="58" name="Group 57">
            <a:extLst>
              <a:ext uri="{FF2B5EF4-FFF2-40B4-BE49-F238E27FC236}">
                <a16:creationId xmlns:a16="http://schemas.microsoft.com/office/drawing/2014/main" id="{C97F8BFA-EBDA-5446-B018-F159A9260D82}"/>
              </a:ext>
            </a:extLst>
          </p:cNvPr>
          <p:cNvGrpSpPr/>
          <p:nvPr/>
        </p:nvGrpSpPr>
        <p:grpSpPr>
          <a:xfrm>
            <a:off x="4010193" y="3570843"/>
            <a:ext cx="2620446" cy="615552"/>
            <a:chOff x="4010193" y="2953531"/>
            <a:chExt cx="2620446" cy="615552"/>
          </a:xfrm>
        </p:grpSpPr>
        <p:sp>
          <p:nvSpPr>
            <p:cNvPr id="33" name="TextBox 31">
              <a:extLst>
                <a:ext uri="{FF2B5EF4-FFF2-40B4-BE49-F238E27FC236}">
                  <a16:creationId xmlns:a16="http://schemas.microsoft.com/office/drawing/2014/main" id="{31FA763C-D134-B848-BEB4-EE96CC400062}"/>
                </a:ext>
              </a:extLst>
            </p:cNvPr>
            <p:cNvSpPr txBox="1"/>
            <p:nvPr/>
          </p:nvSpPr>
          <p:spPr>
            <a:xfrm>
              <a:off x="4648200" y="3113511"/>
              <a:ext cx="1982439" cy="307777"/>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75857"/>
                  </a:solidFill>
                  <a:effectLst/>
                  <a:uLnTx/>
                  <a:uFillTx/>
                  <a:latin typeface="Avenir Next" panose="020B0503020202020204" pitchFamily="34" charset="0"/>
                  <a:ea typeface="+mn-ea"/>
                  <a:cs typeface="+mn-cs"/>
                </a:rPr>
                <a:t>Transparency</a:t>
              </a:r>
              <a:endParaRPr kumimoji="0" lang="en-US" sz="2000" b="1" i="0" u="none" strike="noStrike" kern="1200" cap="none" spc="0" normalizeH="0" baseline="0" noProof="0" dirty="0">
                <a:ln>
                  <a:noFill/>
                </a:ln>
                <a:solidFill>
                  <a:srgbClr val="575857"/>
                </a:solidFill>
                <a:effectLst/>
                <a:uLnTx/>
                <a:uFillTx/>
                <a:latin typeface="Avenir Next" panose="020B0503020202020204" pitchFamily="34" charset="0"/>
                <a:ea typeface="+mn-ea"/>
                <a:cs typeface="+mn-cs"/>
              </a:endParaRPr>
            </a:p>
          </p:txBody>
        </p:sp>
        <p:pic>
          <p:nvPicPr>
            <p:cNvPr id="39" name="Graphic 38" descr="Arrow Right with solid fill">
              <a:extLst>
                <a:ext uri="{FF2B5EF4-FFF2-40B4-BE49-F238E27FC236}">
                  <a16:creationId xmlns:a16="http://schemas.microsoft.com/office/drawing/2014/main" id="{32442030-7073-424D-9033-36B0B84E60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069434" y="2894290"/>
              <a:ext cx="615552" cy="734033"/>
            </a:xfrm>
            <a:prstGeom prst="rect">
              <a:avLst/>
            </a:prstGeom>
          </p:spPr>
        </p:pic>
      </p:grpSp>
      <p:pic>
        <p:nvPicPr>
          <p:cNvPr id="49" name="Graphic 48" descr="Arrow Right with solid fill">
            <a:extLst>
              <a:ext uri="{FF2B5EF4-FFF2-40B4-BE49-F238E27FC236}">
                <a16:creationId xmlns:a16="http://schemas.microsoft.com/office/drawing/2014/main" id="{15A81F23-456C-094E-89DA-C09504AA4B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6965" y="2773298"/>
            <a:ext cx="764976" cy="764976"/>
          </a:xfrm>
          <a:prstGeom prst="rect">
            <a:avLst/>
          </a:prstGeom>
        </p:spPr>
      </p:pic>
      <p:grpSp>
        <p:nvGrpSpPr>
          <p:cNvPr id="55" name="Group 54">
            <a:extLst>
              <a:ext uri="{FF2B5EF4-FFF2-40B4-BE49-F238E27FC236}">
                <a16:creationId xmlns:a16="http://schemas.microsoft.com/office/drawing/2014/main" id="{0B16E67F-6757-E746-903D-EC3CBAE0E0BB}"/>
              </a:ext>
            </a:extLst>
          </p:cNvPr>
          <p:cNvGrpSpPr/>
          <p:nvPr/>
        </p:nvGrpSpPr>
        <p:grpSpPr>
          <a:xfrm>
            <a:off x="742834" y="2519629"/>
            <a:ext cx="393459" cy="1744329"/>
            <a:chOff x="742833" y="1642133"/>
            <a:chExt cx="393459" cy="1744329"/>
          </a:xfrm>
        </p:grpSpPr>
        <p:sp>
          <p:nvSpPr>
            <p:cNvPr id="13" name="Study 1">
              <a:extLst>
                <a:ext uri="{FF2B5EF4-FFF2-40B4-BE49-F238E27FC236}">
                  <a16:creationId xmlns:a16="http://schemas.microsoft.com/office/drawing/2014/main" id="{4A8D32D4-7DCA-044A-8893-B4276D043AC1}"/>
                </a:ext>
              </a:extLst>
            </p:cNvPr>
            <p:cNvSpPr txBox="1"/>
            <p:nvPr/>
          </p:nvSpPr>
          <p:spPr>
            <a:xfrm rot="16200000">
              <a:off x="568166" y="2319928"/>
              <a:ext cx="738986" cy="351315"/>
            </a:xfrm>
            <a:prstGeom prst="rect">
              <a:avLst/>
            </a:prstGeom>
            <a:noFill/>
            <a:ln w="317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rgbClr val="23B8AC"/>
                  </a:solidFill>
                  <a:effectLst/>
                  <a:uLnTx/>
                  <a:uFillTx/>
                  <a:latin typeface="Avenir Next"/>
                  <a:sym typeface="Avenir Next"/>
                </a:rPr>
                <a:t>Part</a:t>
              </a:r>
              <a:r>
                <a:rPr kumimoji="0" sz="1814" b="1" i="0" u="none" strike="noStrike" kern="0" cap="none" spc="0" normalizeH="0" baseline="0" noProof="0" dirty="0">
                  <a:ln>
                    <a:noFill/>
                  </a:ln>
                  <a:solidFill>
                    <a:srgbClr val="2C92D5"/>
                  </a:solidFill>
                  <a:effectLst/>
                  <a:uLnTx/>
                  <a:uFillTx/>
                  <a:latin typeface="Avenir Next"/>
                  <a:sym typeface="Avenir Next"/>
                </a:rPr>
                <a:t> </a:t>
              </a:r>
              <a:r>
                <a:rPr kumimoji="0" sz="1814" b="1" i="0" u="none" strike="noStrike" kern="0" cap="none" spc="0" normalizeH="0" baseline="0" noProof="0" dirty="0">
                  <a:ln>
                    <a:noFill/>
                  </a:ln>
                  <a:solidFill>
                    <a:srgbClr val="23B8AC"/>
                  </a:solidFill>
                  <a:effectLst/>
                  <a:uLnTx/>
                  <a:uFillTx/>
                  <a:latin typeface="Avenir Next"/>
                  <a:sym typeface="Avenir Next"/>
                </a:rPr>
                <a:t>1</a:t>
              </a:r>
            </a:p>
          </p:txBody>
        </p:sp>
        <p:grpSp>
          <p:nvGrpSpPr>
            <p:cNvPr id="11" name="Group 10">
              <a:extLst>
                <a:ext uri="{FF2B5EF4-FFF2-40B4-BE49-F238E27FC236}">
                  <a16:creationId xmlns:a16="http://schemas.microsoft.com/office/drawing/2014/main" id="{CDA35168-EBB0-3046-BF61-601EDC8C21DD}"/>
                </a:ext>
              </a:extLst>
            </p:cNvPr>
            <p:cNvGrpSpPr/>
            <p:nvPr/>
          </p:nvGrpSpPr>
          <p:grpSpPr>
            <a:xfrm>
              <a:off x="742833" y="1642133"/>
              <a:ext cx="389649" cy="517402"/>
              <a:chOff x="742833" y="1642133"/>
              <a:chExt cx="389649" cy="517402"/>
            </a:xfrm>
          </p:grpSpPr>
          <p:sp>
            <p:nvSpPr>
              <p:cNvPr id="20" name="Rectangle">
                <a:extLst>
                  <a:ext uri="{FF2B5EF4-FFF2-40B4-BE49-F238E27FC236}">
                    <a16:creationId xmlns:a16="http://schemas.microsoft.com/office/drawing/2014/main" id="{A1599C7D-5BEB-8A45-A489-7C36B9E1791F}"/>
                  </a:ext>
                </a:extLst>
              </p:cNvPr>
              <p:cNvSpPr/>
              <p:nvPr/>
            </p:nvSpPr>
            <p:spPr>
              <a:xfrm>
                <a:off x="905166" y="1644705"/>
                <a:ext cx="59669" cy="514830"/>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1" name="Rectangle">
                <a:extLst>
                  <a:ext uri="{FF2B5EF4-FFF2-40B4-BE49-F238E27FC236}">
                    <a16:creationId xmlns:a16="http://schemas.microsoft.com/office/drawing/2014/main" id="{75EA7384-92E8-5340-B76B-B991B81C6C83}"/>
                  </a:ext>
                </a:extLst>
              </p:cNvPr>
              <p:cNvSpPr/>
              <p:nvPr/>
            </p:nvSpPr>
            <p:spPr>
              <a:xfrm rot="16200000">
                <a:off x="905167" y="1479799"/>
                <a:ext cx="64982" cy="389649"/>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grpSp>
          <p:nvGrpSpPr>
            <p:cNvPr id="52" name="Group 51">
              <a:extLst>
                <a:ext uri="{FF2B5EF4-FFF2-40B4-BE49-F238E27FC236}">
                  <a16:creationId xmlns:a16="http://schemas.microsoft.com/office/drawing/2014/main" id="{C66A3F28-5456-494E-A9B5-81ADFFBDA689}"/>
                </a:ext>
              </a:extLst>
            </p:cNvPr>
            <p:cNvGrpSpPr/>
            <p:nvPr/>
          </p:nvGrpSpPr>
          <p:grpSpPr>
            <a:xfrm rot="10800000">
              <a:off x="746643" y="2869060"/>
              <a:ext cx="389649" cy="517402"/>
              <a:chOff x="742833" y="1642133"/>
              <a:chExt cx="389649" cy="517402"/>
            </a:xfrm>
          </p:grpSpPr>
          <p:sp>
            <p:nvSpPr>
              <p:cNvPr id="53" name="Rectangle">
                <a:extLst>
                  <a:ext uri="{FF2B5EF4-FFF2-40B4-BE49-F238E27FC236}">
                    <a16:creationId xmlns:a16="http://schemas.microsoft.com/office/drawing/2014/main" id="{73275A62-5572-FD4E-BA44-A69DC6480A46}"/>
                  </a:ext>
                </a:extLst>
              </p:cNvPr>
              <p:cNvSpPr/>
              <p:nvPr/>
            </p:nvSpPr>
            <p:spPr>
              <a:xfrm>
                <a:off x="905166" y="1644705"/>
                <a:ext cx="59669" cy="514830"/>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54" name="Rectangle">
                <a:extLst>
                  <a:ext uri="{FF2B5EF4-FFF2-40B4-BE49-F238E27FC236}">
                    <a16:creationId xmlns:a16="http://schemas.microsoft.com/office/drawing/2014/main" id="{E06CBA7E-CE19-EE48-B3ED-49F363729E96}"/>
                  </a:ext>
                </a:extLst>
              </p:cNvPr>
              <p:cNvSpPr/>
              <p:nvPr/>
            </p:nvSpPr>
            <p:spPr>
              <a:xfrm rot="16200000">
                <a:off x="905167" y="1479799"/>
                <a:ext cx="64982" cy="389649"/>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grpSp>
      <p:sp>
        <p:nvSpPr>
          <p:cNvPr id="35" name="AutoShape 14">
            <a:extLst>
              <a:ext uri="{FF2B5EF4-FFF2-40B4-BE49-F238E27FC236}">
                <a16:creationId xmlns:a16="http://schemas.microsoft.com/office/drawing/2014/main" id="{A3CB126B-0560-DF49-9D56-9A542B43E986}"/>
              </a:ext>
            </a:extLst>
          </p:cNvPr>
          <p:cNvSpPr/>
          <p:nvPr/>
        </p:nvSpPr>
        <p:spPr>
          <a:xfrm>
            <a:off x="1309214" y="2995431"/>
            <a:ext cx="2710104" cy="837359"/>
          </a:xfrm>
          <a:prstGeom prst="rect">
            <a:avLst/>
          </a:prstGeom>
          <a:solidFill>
            <a:schemeClr val="accent3"/>
          </a:solidFill>
        </p:spPr>
      </p:sp>
      <p:sp>
        <p:nvSpPr>
          <p:cNvPr id="40" name="TextBox 32">
            <a:extLst>
              <a:ext uri="{FF2B5EF4-FFF2-40B4-BE49-F238E27FC236}">
                <a16:creationId xmlns:a16="http://schemas.microsoft.com/office/drawing/2014/main" id="{B8A14A9B-4A6A-E048-B807-8AAA9CAB43FF}"/>
              </a:ext>
            </a:extLst>
          </p:cNvPr>
          <p:cNvSpPr txBox="1"/>
          <p:nvPr/>
        </p:nvSpPr>
        <p:spPr>
          <a:xfrm>
            <a:off x="1481203" y="3121089"/>
            <a:ext cx="2330628" cy="503984"/>
          </a:xfrm>
          <a:prstGeom prst="rect">
            <a:avLst/>
          </a:prstGeom>
        </p:spPr>
        <p:txBody>
          <a:bodyPr lIns="0" tIns="0" rIns="0" bIns="0" rtlCol="0" anchor="t">
            <a:spAutoFit/>
          </a:bodyPr>
          <a:lstStyle/>
          <a:p>
            <a:pPr marL="0" marR="0" lvl="0" indent="0" algn="ctr" defTabSz="914400" rtl="0" eaLnBrk="1" fontAlgn="auto" latinLnBrk="0" hangingPunct="1">
              <a:lnSpc>
                <a:spcPts val="4212"/>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FFFFFF"/>
                </a:solidFill>
                <a:effectLst/>
                <a:uLnTx/>
                <a:uFillTx/>
                <a:latin typeface="Avenir Next" panose="020B0503020202020204" pitchFamily="34" charset="0"/>
                <a:ea typeface="+mn-ea"/>
                <a:cs typeface="+mn-cs"/>
              </a:rPr>
              <a:t>Transparency</a:t>
            </a:r>
          </a:p>
        </p:txBody>
      </p:sp>
      <p:sp>
        <p:nvSpPr>
          <p:cNvPr id="48" name="Rounded Rectangle 47">
            <a:extLst>
              <a:ext uri="{FF2B5EF4-FFF2-40B4-BE49-F238E27FC236}">
                <a16:creationId xmlns:a16="http://schemas.microsoft.com/office/drawing/2014/main" id="{B35A4C11-E064-7A46-AF51-AD19412F92C6}"/>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endParaRPr lang="en-US" sz="2000" b="1" dirty="0">
              <a:latin typeface="Avenir Next" panose="020B0503020202020204" pitchFamily="34" charset="0"/>
            </a:endParaRPr>
          </a:p>
        </p:txBody>
      </p:sp>
      <p:sp>
        <p:nvSpPr>
          <p:cNvPr id="51" name="Rectangle 50">
            <a:extLst>
              <a:ext uri="{FF2B5EF4-FFF2-40B4-BE49-F238E27FC236}">
                <a16:creationId xmlns:a16="http://schemas.microsoft.com/office/drawing/2014/main" id="{7422183F-593C-C642-B18D-D279157FB045}"/>
              </a:ext>
            </a:extLst>
          </p:cNvPr>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BADD6C4-63A9-5F4B-91B0-6A861BB027F8}"/>
              </a:ext>
            </a:extLst>
          </p:cNvPr>
          <p:cNvSpPr/>
          <p:nvPr/>
        </p:nvSpPr>
        <p:spPr>
          <a:xfrm>
            <a:off x="4465585" y="1441816"/>
            <a:ext cx="3260829" cy="646331"/>
          </a:xfrm>
          <a:prstGeom prst="rect">
            <a:avLst/>
          </a:prstGeom>
        </p:spPr>
        <p:txBody>
          <a:bodyPr wrap="none">
            <a:spAutoFit/>
          </a:bodyPr>
          <a:lstStyle/>
          <a:p>
            <a:pPr algn="ctr"/>
            <a:r>
              <a:rPr lang="en-US" sz="3600" b="1" dirty="0">
                <a:solidFill>
                  <a:schemeClr val="accent3"/>
                </a:solidFill>
                <a:latin typeface="Avenir Next" panose="020B0503020202020204" pitchFamily="34" charset="0"/>
              </a:rPr>
              <a:t>Contributions</a:t>
            </a:r>
            <a:endParaRPr lang="en-US" sz="1200" b="1" dirty="0">
              <a:solidFill>
                <a:schemeClr val="accent3"/>
              </a:solidFill>
              <a:latin typeface="Avenir Next" panose="020B0503020202020204" pitchFamily="34" charset="0"/>
            </a:endParaRPr>
          </a:p>
        </p:txBody>
      </p:sp>
    </p:spTree>
    <p:custDataLst>
      <p:tags r:id="rId1"/>
    </p:custDataLst>
    <p:extLst>
      <p:ext uri="{BB962C8B-B14F-4D97-AF65-F5344CB8AC3E}">
        <p14:creationId xmlns:p14="http://schemas.microsoft.com/office/powerpoint/2010/main" val="2153361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524000" y="1467991"/>
            <a:ext cx="9144000" cy="4399409"/>
          </a:xfrm>
          <a:prstGeom prst="rect">
            <a:avLst/>
          </a:prstGeom>
          <a:noFill/>
        </p:spPr>
        <p:txBody>
          <a:bodyPr wrap="square" rtlCol="0">
            <a:spAutoFit/>
          </a:bodyPr>
          <a:lstStyle/>
          <a:p>
            <a:pPr algn="ctr">
              <a:lnSpc>
                <a:spcPct val="150000"/>
              </a:lnSpc>
            </a:pPr>
            <a:r>
              <a:rPr lang="en-US" sz="4800" b="1" dirty="0">
                <a:solidFill>
                  <a:schemeClr val="tx2"/>
                </a:solidFill>
                <a:latin typeface="Montserrat" pitchFamily="2" charset="77"/>
              </a:rPr>
              <a:t>Background</a:t>
            </a:r>
          </a:p>
          <a:p>
            <a:pPr algn="ctr">
              <a:lnSpc>
                <a:spcPct val="150000"/>
              </a:lnSpc>
            </a:pPr>
            <a:r>
              <a:rPr lang="en-US" sz="4800" dirty="0">
                <a:solidFill>
                  <a:srgbClr val="595959"/>
                </a:solidFill>
                <a:latin typeface="Montserrat" pitchFamily="2" charset="77"/>
              </a:rPr>
              <a:t>Transparency</a:t>
            </a:r>
          </a:p>
          <a:p>
            <a:pPr algn="ctr">
              <a:lnSpc>
                <a:spcPct val="150000"/>
              </a:lnSpc>
            </a:pPr>
            <a:r>
              <a:rPr lang="en-US" sz="4800" dirty="0">
                <a:solidFill>
                  <a:srgbClr val="595959"/>
                </a:solidFill>
                <a:latin typeface="Montserrat" pitchFamily="2" charset="77"/>
              </a:rPr>
              <a:t>Effectiveness</a:t>
            </a:r>
          </a:p>
          <a:p>
            <a:pPr algn="ctr">
              <a:lnSpc>
                <a:spcPct val="150000"/>
              </a:lnSpc>
            </a:pPr>
            <a:r>
              <a:rPr lang="en-US" sz="4800" dirty="0">
                <a:solidFill>
                  <a:srgbClr val="595959"/>
                </a:solidFill>
                <a:latin typeface="Montserrat" pitchFamily="2" charset="77"/>
              </a:rPr>
              <a:t>Current Directions</a:t>
            </a:r>
          </a:p>
        </p:txBody>
      </p:sp>
      <p:sp>
        <p:nvSpPr>
          <p:cNvPr id="5" name="Rounded Rectangle 4">
            <a:extLst>
              <a:ext uri="{FF2B5EF4-FFF2-40B4-BE49-F238E27FC236}">
                <a16:creationId xmlns:a16="http://schemas.microsoft.com/office/drawing/2014/main" id="{22C090F5-C649-A943-8AFC-C2BE3EF00B80}"/>
              </a:ext>
            </a:extLst>
          </p:cNvPr>
          <p:cNvSpPr/>
          <p:nvPr/>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6" name="Rectangle 5">
            <a:extLst>
              <a:ext uri="{FF2B5EF4-FFF2-40B4-BE49-F238E27FC236}">
                <a16:creationId xmlns:a16="http://schemas.microsoft.com/office/drawing/2014/main" id="{6114F173-C8A7-E043-91E0-60858FEF6E84}"/>
              </a:ext>
            </a:extLst>
          </p:cNvPr>
          <p:cNvSpPr/>
          <p:nvPr/>
        </p:nvSpPr>
        <p:spPr>
          <a:xfrm>
            <a:off x="152400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70669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C1CCF9E-EE4C-4E48-BDA3-796C39B5E517}"/>
              </a:ext>
            </a:extLst>
          </p:cNvPr>
          <p:cNvSpPr/>
          <p:nvPr/>
        </p:nvSpPr>
        <p:spPr>
          <a:xfrm>
            <a:off x="990600" y="2561871"/>
            <a:ext cx="9296400" cy="1446550"/>
          </a:xfrm>
          <a:prstGeom prst="rect">
            <a:avLst/>
          </a:prstGeom>
        </p:spPr>
        <p:txBody>
          <a:bodyPr wrap="square">
            <a:spAutoFit/>
          </a:bodyPr>
          <a:lstStyle/>
          <a:p>
            <a:r>
              <a:rPr lang="en-US" sz="3200" b="1" dirty="0">
                <a:solidFill>
                  <a:schemeClr val="accent6"/>
                </a:solidFill>
              </a:rPr>
              <a:t>Transparency is a key concern for moderated users</a:t>
            </a:r>
          </a:p>
          <a:p>
            <a:pPr marL="914400" lvl="1" indent="-457200">
              <a:buFont typeface="Arial" panose="020B0604020202020204" pitchFamily="34" charset="0"/>
              <a:buChar char="•"/>
            </a:pPr>
            <a:r>
              <a:rPr lang="en-US" sz="2800" dirty="0">
                <a:solidFill>
                  <a:schemeClr val="accent6"/>
                </a:solidFill>
              </a:rPr>
              <a:t>Users care about being notified of post removals</a:t>
            </a:r>
          </a:p>
          <a:p>
            <a:pPr marL="914400" lvl="1" indent="-457200">
              <a:buFont typeface="Arial" panose="020B0604020202020204" pitchFamily="34" charset="0"/>
              <a:buChar char="•"/>
            </a:pPr>
            <a:r>
              <a:rPr lang="en-US" sz="2800" dirty="0">
                <a:solidFill>
                  <a:schemeClr val="accent6"/>
                </a:solidFill>
              </a:rPr>
              <a:t>Users care about receiving explanation for post removals</a:t>
            </a:r>
            <a:endParaRPr lang="en-US" dirty="0"/>
          </a:p>
        </p:txBody>
      </p:sp>
      <p:sp>
        <p:nvSpPr>
          <p:cNvPr id="7" name="Rectangle 6">
            <a:extLst>
              <a:ext uri="{FF2B5EF4-FFF2-40B4-BE49-F238E27FC236}">
                <a16:creationId xmlns:a16="http://schemas.microsoft.com/office/drawing/2014/main" id="{47107547-E6F2-9E49-881C-6D3891748129}"/>
              </a:ext>
            </a:extLst>
          </p:cNvPr>
          <p:cNvSpPr/>
          <p:nvPr/>
        </p:nvSpPr>
        <p:spPr>
          <a:xfrm>
            <a:off x="990600" y="1425572"/>
            <a:ext cx="2930610" cy="646331"/>
          </a:xfrm>
          <a:prstGeom prst="rect">
            <a:avLst/>
          </a:prstGeom>
        </p:spPr>
        <p:txBody>
          <a:bodyPr wrap="none">
            <a:spAutoFit/>
          </a:bodyPr>
          <a:lstStyle/>
          <a:p>
            <a:r>
              <a:rPr lang="en-US" sz="3600" b="1" dirty="0">
                <a:solidFill>
                  <a:schemeClr val="accent3"/>
                </a:solidFill>
                <a:latin typeface="Avenir Next" panose="020B0503020202020204" pitchFamily="34" charset="0"/>
              </a:rPr>
              <a:t>Implications</a:t>
            </a:r>
            <a:endParaRPr lang="en-US" sz="1200" b="1" dirty="0">
              <a:solidFill>
                <a:schemeClr val="accent3"/>
              </a:solidFill>
              <a:latin typeface="Avenir Next" panose="020B0503020202020204" pitchFamily="34" charset="0"/>
            </a:endParaRPr>
          </a:p>
        </p:txBody>
      </p:sp>
      <p:sp>
        <p:nvSpPr>
          <p:cNvPr id="8" name="Rounded Rectangle 7">
            <a:extLst>
              <a:ext uri="{FF2B5EF4-FFF2-40B4-BE49-F238E27FC236}">
                <a16:creationId xmlns:a16="http://schemas.microsoft.com/office/drawing/2014/main" id="{50640C66-F252-674A-A763-57155DFE5966}"/>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endParaRPr lang="en-US" sz="2000" b="1" dirty="0">
              <a:latin typeface="Avenir Next" panose="020B0503020202020204" pitchFamily="34" charset="0"/>
            </a:endParaRPr>
          </a:p>
        </p:txBody>
      </p:sp>
    </p:spTree>
    <p:custDataLst>
      <p:tags r:id="rId1"/>
    </p:custDataLst>
    <p:extLst>
      <p:ext uri="{BB962C8B-B14F-4D97-AF65-F5344CB8AC3E}">
        <p14:creationId xmlns:p14="http://schemas.microsoft.com/office/powerpoint/2010/main" val="2428139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23B51E-6223-6144-8B74-5023CD693BFF}"/>
              </a:ext>
            </a:extLst>
          </p:cNvPr>
          <p:cNvSpPr/>
          <p:nvPr/>
        </p:nvSpPr>
        <p:spPr>
          <a:xfrm>
            <a:off x="990600" y="1425572"/>
            <a:ext cx="2930610" cy="646331"/>
          </a:xfrm>
          <a:prstGeom prst="rect">
            <a:avLst/>
          </a:prstGeom>
        </p:spPr>
        <p:txBody>
          <a:bodyPr wrap="none">
            <a:spAutoFit/>
          </a:bodyPr>
          <a:lstStyle/>
          <a:p>
            <a:r>
              <a:rPr lang="en-US" sz="3600" b="1" dirty="0">
                <a:solidFill>
                  <a:schemeClr val="accent3"/>
                </a:solidFill>
                <a:latin typeface="Avenir Next" panose="020B0503020202020204" pitchFamily="34" charset="0"/>
              </a:rPr>
              <a:t>Implications</a:t>
            </a:r>
            <a:endParaRPr lang="en-US" sz="1200" b="1" dirty="0">
              <a:solidFill>
                <a:schemeClr val="accent3"/>
              </a:solidFill>
              <a:latin typeface="Avenir Next" panose="020B0503020202020204" pitchFamily="34" charset="0"/>
            </a:endParaRPr>
          </a:p>
        </p:txBody>
      </p:sp>
      <p:sp>
        <p:nvSpPr>
          <p:cNvPr id="2" name="Rectangle 1">
            <a:extLst>
              <a:ext uri="{FF2B5EF4-FFF2-40B4-BE49-F238E27FC236}">
                <a16:creationId xmlns:a16="http://schemas.microsoft.com/office/drawing/2014/main" id="{FC1CCF9E-EE4C-4E48-BDA3-796C39B5E517}"/>
              </a:ext>
            </a:extLst>
          </p:cNvPr>
          <p:cNvSpPr/>
          <p:nvPr/>
        </p:nvSpPr>
        <p:spPr>
          <a:xfrm>
            <a:off x="990600" y="2335666"/>
            <a:ext cx="6781800" cy="2923877"/>
          </a:xfrm>
          <a:prstGeom prst="rect">
            <a:avLst/>
          </a:prstGeom>
        </p:spPr>
        <p:txBody>
          <a:bodyPr wrap="square">
            <a:spAutoFit/>
          </a:bodyPr>
          <a:lstStyle/>
          <a:p>
            <a:r>
              <a:rPr lang="en-US" sz="2800" b="1" dirty="0">
                <a:solidFill>
                  <a:schemeClr val="accent6"/>
                </a:solidFill>
                <a:latin typeface="Avenir Next" panose="020B0503020202020204" pitchFamily="34" charset="0"/>
              </a:rPr>
              <a:t>Human mods have no advantage over bots for improving user attitudes or user behaviors</a:t>
            </a:r>
          </a:p>
          <a:p>
            <a:endParaRPr lang="en-US" sz="2800" b="1" dirty="0">
              <a:solidFill>
                <a:schemeClr val="accent6"/>
              </a:solidFill>
              <a:latin typeface="Avenir Next" panose="020B0503020202020204" pitchFamily="34" charset="0"/>
            </a:endParaRPr>
          </a:p>
          <a:p>
            <a:pPr marL="914400" lvl="1" indent="-457200">
              <a:buFont typeface="Arial" panose="020B0604020202020204" pitchFamily="34" charset="0"/>
              <a:buChar char="•"/>
            </a:pPr>
            <a:r>
              <a:rPr lang="en-US" sz="2400" dirty="0">
                <a:solidFill>
                  <a:schemeClr val="accent6"/>
                </a:solidFill>
                <a:latin typeface="Avenir Next" panose="020B0503020202020204" pitchFamily="34" charset="0"/>
              </a:rPr>
              <a:t>Opportunity for deploying tools for explanation</a:t>
            </a:r>
          </a:p>
          <a:p>
            <a:pPr marL="914400" lvl="1" indent="-457200">
              <a:buFont typeface="Arial" panose="020B0604020202020204" pitchFamily="34" charset="0"/>
              <a:buChar char="•"/>
            </a:pPr>
            <a:r>
              <a:rPr lang="en-US" sz="2400" dirty="0">
                <a:solidFill>
                  <a:schemeClr val="accent6"/>
                </a:solidFill>
                <a:latin typeface="Avenir Next" panose="020B0503020202020204" pitchFamily="34" charset="0"/>
              </a:rPr>
              <a:t>Explainable AI</a:t>
            </a:r>
          </a:p>
        </p:txBody>
      </p:sp>
      <p:pic>
        <p:nvPicPr>
          <p:cNvPr id="6" name="Content Placeholder 6" descr="A picture containing toy&#10;&#10;Description automatically generated">
            <a:extLst>
              <a:ext uri="{FF2B5EF4-FFF2-40B4-BE49-F238E27FC236}">
                <a16:creationId xmlns:a16="http://schemas.microsoft.com/office/drawing/2014/main" id="{9AE02AD1-A25B-9A43-B874-853DE963B0F6}"/>
              </a:ext>
            </a:extLst>
          </p:cNvPr>
          <p:cNvPicPr>
            <a:picLocks noChangeAspect="1"/>
          </p:cNvPicPr>
          <p:nvPr/>
        </p:nvPicPr>
        <p:blipFill rotWithShape="1">
          <a:blip r:embed="rId4"/>
          <a:srcRect l="12450" t="20928" r="50374" b="2"/>
          <a:stretch/>
        </p:blipFill>
        <p:spPr>
          <a:xfrm>
            <a:off x="8534400" y="1831326"/>
            <a:ext cx="2930611" cy="3428217"/>
          </a:xfrm>
          <a:prstGeom prst="rect">
            <a:avLst/>
          </a:prstGeom>
          <a:effectLst/>
        </p:spPr>
      </p:pic>
      <p:sp>
        <p:nvSpPr>
          <p:cNvPr id="7" name="Rounded Rectangle 6">
            <a:extLst>
              <a:ext uri="{FF2B5EF4-FFF2-40B4-BE49-F238E27FC236}">
                <a16:creationId xmlns:a16="http://schemas.microsoft.com/office/drawing/2014/main" id="{AED04506-8EDE-4547-BF9D-FBCA3A55FE26}"/>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endParaRPr lang="en-US" sz="2000" b="1" dirty="0">
              <a:latin typeface="Avenir Next" panose="020B0503020202020204" pitchFamily="34" charset="0"/>
            </a:endParaRPr>
          </a:p>
        </p:txBody>
      </p:sp>
    </p:spTree>
    <p:custDataLst>
      <p:tags r:id="rId1"/>
    </p:custDataLst>
    <p:extLst>
      <p:ext uri="{BB962C8B-B14F-4D97-AF65-F5344CB8AC3E}">
        <p14:creationId xmlns:p14="http://schemas.microsoft.com/office/powerpoint/2010/main" val="2497660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23B51E-6223-6144-8B74-5023CD693BFF}"/>
              </a:ext>
            </a:extLst>
          </p:cNvPr>
          <p:cNvSpPr/>
          <p:nvPr/>
        </p:nvSpPr>
        <p:spPr>
          <a:xfrm>
            <a:off x="999498" y="2362623"/>
            <a:ext cx="2930610" cy="646331"/>
          </a:xfrm>
          <a:prstGeom prst="rect">
            <a:avLst/>
          </a:prstGeom>
        </p:spPr>
        <p:txBody>
          <a:bodyPr wrap="none">
            <a:spAutoFit/>
          </a:bodyPr>
          <a:lstStyle/>
          <a:p>
            <a:r>
              <a:rPr lang="en-US" sz="3600" b="1" dirty="0">
                <a:solidFill>
                  <a:schemeClr val="accent3"/>
                </a:solidFill>
                <a:latin typeface="Avenir Next" panose="020B0503020202020204" pitchFamily="34" charset="0"/>
              </a:rPr>
              <a:t>Implications</a:t>
            </a:r>
            <a:endParaRPr lang="en-US" sz="1200" b="1" dirty="0">
              <a:solidFill>
                <a:schemeClr val="accent3"/>
              </a:solidFill>
              <a:latin typeface="Avenir Next" panose="020B0503020202020204" pitchFamily="34" charset="0"/>
            </a:endParaRPr>
          </a:p>
        </p:txBody>
      </p:sp>
      <p:sp>
        <p:nvSpPr>
          <p:cNvPr id="2" name="Rectangle 1">
            <a:extLst>
              <a:ext uri="{FF2B5EF4-FFF2-40B4-BE49-F238E27FC236}">
                <a16:creationId xmlns:a16="http://schemas.microsoft.com/office/drawing/2014/main" id="{FC1CCF9E-EE4C-4E48-BDA3-796C39B5E517}"/>
              </a:ext>
            </a:extLst>
          </p:cNvPr>
          <p:cNvSpPr/>
          <p:nvPr/>
        </p:nvSpPr>
        <p:spPr>
          <a:xfrm>
            <a:off x="999498" y="3124200"/>
            <a:ext cx="4191000" cy="1815882"/>
          </a:xfrm>
          <a:prstGeom prst="rect">
            <a:avLst/>
          </a:prstGeom>
        </p:spPr>
        <p:txBody>
          <a:bodyPr wrap="square">
            <a:spAutoFit/>
          </a:bodyPr>
          <a:lstStyle/>
          <a:p>
            <a:pPr marL="0" indent="0">
              <a:buNone/>
            </a:pPr>
            <a:r>
              <a:rPr lang="en-US" sz="2800" dirty="0">
                <a:solidFill>
                  <a:schemeClr val="accent6"/>
                </a:solidFill>
                <a:latin typeface="Avenir Next" panose="020B0503020202020204" pitchFamily="34" charset="0"/>
              </a:rPr>
              <a:t>Moderation should shift from a strictly punitive model to an educational model</a:t>
            </a:r>
            <a:endParaRPr lang="en-US" sz="2400" dirty="0">
              <a:solidFill>
                <a:schemeClr val="accent6"/>
              </a:solidFill>
              <a:latin typeface="Avenir Next" panose="020B0503020202020204" pitchFamily="34" charset="0"/>
            </a:endParaRPr>
          </a:p>
        </p:txBody>
      </p:sp>
      <p:pic>
        <p:nvPicPr>
          <p:cNvPr id="9" name="Picture 8" descr="A picture containing text, blackboard, person, green&#10;&#10;Description automatically generated">
            <a:extLst>
              <a:ext uri="{FF2B5EF4-FFF2-40B4-BE49-F238E27FC236}">
                <a16:creationId xmlns:a16="http://schemas.microsoft.com/office/drawing/2014/main" id="{775911D5-ABF7-294A-ADA2-0DC1E5EC12AB}"/>
              </a:ext>
            </a:extLst>
          </p:cNvPr>
          <p:cNvPicPr>
            <a:picLocks noChangeAspect="1"/>
          </p:cNvPicPr>
          <p:nvPr/>
        </p:nvPicPr>
        <p:blipFill rotWithShape="1">
          <a:blip r:embed="rId4"/>
          <a:srcRect l="24165" r="2531"/>
          <a:stretch/>
        </p:blipFill>
        <p:spPr>
          <a:xfrm>
            <a:off x="6463395" y="1630148"/>
            <a:ext cx="4729107" cy="4131104"/>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0C4702FB-F676-5A40-BCA4-54310473A7B8}"/>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endParaRPr lang="en-US" sz="2000" b="1" dirty="0">
              <a:latin typeface="Avenir Next" panose="020B0503020202020204" pitchFamily="34" charset="0"/>
            </a:endParaRPr>
          </a:p>
        </p:txBody>
      </p:sp>
    </p:spTree>
    <p:custDataLst>
      <p:tags r:id="rId1"/>
    </p:custDataLst>
    <p:extLst>
      <p:ext uri="{BB962C8B-B14F-4D97-AF65-F5344CB8AC3E}">
        <p14:creationId xmlns:p14="http://schemas.microsoft.com/office/powerpoint/2010/main" val="1165963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C1CCF9E-EE4C-4E48-BDA3-796C39B5E517}"/>
              </a:ext>
            </a:extLst>
          </p:cNvPr>
          <p:cNvSpPr/>
          <p:nvPr/>
        </p:nvSpPr>
        <p:spPr>
          <a:xfrm>
            <a:off x="990600" y="2154540"/>
            <a:ext cx="9448800" cy="1261884"/>
          </a:xfrm>
          <a:prstGeom prst="rect">
            <a:avLst/>
          </a:prstGeom>
        </p:spPr>
        <p:txBody>
          <a:bodyPr wrap="square">
            <a:spAutoFit/>
          </a:bodyPr>
          <a:lstStyle/>
          <a:p>
            <a:r>
              <a:rPr lang="en-US" sz="2800" b="1" dirty="0">
                <a:solidFill>
                  <a:schemeClr val="accent6"/>
                </a:solidFill>
                <a:latin typeface="Avenir Next" panose="020B0503020202020204" pitchFamily="34" charset="0"/>
              </a:rPr>
              <a:t>Direct Impact on Communities</a:t>
            </a:r>
          </a:p>
          <a:p>
            <a:pPr marL="914400" lvl="1" indent="-457200">
              <a:buFont typeface="Arial" panose="020B0604020202020204" pitchFamily="34" charset="0"/>
              <a:buChar char="•"/>
            </a:pPr>
            <a:r>
              <a:rPr lang="en-US" sz="2400" dirty="0">
                <a:solidFill>
                  <a:schemeClr val="accent6"/>
                </a:solidFill>
                <a:latin typeface="Avenir Next" panose="020B0503020202020204" pitchFamily="34" charset="0"/>
              </a:rPr>
              <a:t>Moderators began offering removal explanations</a:t>
            </a:r>
          </a:p>
          <a:p>
            <a:pPr marL="914400" lvl="1" indent="-457200">
              <a:buFont typeface="Arial" panose="020B0604020202020204" pitchFamily="34" charset="0"/>
              <a:buChar char="•"/>
            </a:pPr>
            <a:r>
              <a:rPr lang="en-US" sz="2400" dirty="0">
                <a:solidFill>
                  <a:schemeClr val="accent6"/>
                </a:solidFill>
                <a:latin typeface="Avenir Next" panose="020B0503020202020204" pitchFamily="34" charset="0"/>
              </a:rPr>
              <a:t>r/</a:t>
            </a:r>
            <a:r>
              <a:rPr lang="en-US" sz="2400" dirty="0" err="1">
                <a:solidFill>
                  <a:schemeClr val="accent6"/>
                </a:solidFill>
                <a:latin typeface="Avenir Next" panose="020B0503020202020204" pitchFamily="34" charset="0"/>
              </a:rPr>
              <a:t>contrapoints</a:t>
            </a:r>
            <a:r>
              <a:rPr lang="en-US" sz="2400" dirty="0">
                <a:solidFill>
                  <a:schemeClr val="accent6"/>
                </a:solidFill>
                <a:latin typeface="Avenir Next" panose="020B0503020202020204" pitchFamily="34" charset="0"/>
              </a:rPr>
              <a:t> subsequently reduced hatred</a:t>
            </a:r>
          </a:p>
        </p:txBody>
      </p:sp>
      <p:pic>
        <p:nvPicPr>
          <p:cNvPr id="8" name="Picture 7" descr="Text, letter&#10;&#10;Description automatically generated">
            <a:extLst>
              <a:ext uri="{FF2B5EF4-FFF2-40B4-BE49-F238E27FC236}">
                <a16:creationId xmlns:a16="http://schemas.microsoft.com/office/drawing/2014/main" id="{E9F9C24E-3B1A-5341-835A-E1F4A263796F}"/>
              </a:ext>
            </a:extLst>
          </p:cNvPr>
          <p:cNvPicPr>
            <a:picLocks noChangeAspect="1"/>
          </p:cNvPicPr>
          <p:nvPr/>
        </p:nvPicPr>
        <p:blipFill>
          <a:blip r:embed="rId4"/>
          <a:stretch>
            <a:fillRect/>
          </a:stretch>
        </p:blipFill>
        <p:spPr>
          <a:xfrm>
            <a:off x="2170408" y="3594229"/>
            <a:ext cx="7851184" cy="2198332"/>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164C3FD-313C-154F-BF20-850CC9EC54DD}"/>
              </a:ext>
            </a:extLst>
          </p:cNvPr>
          <p:cNvSpPr/>
          <p:nvPr/>
        </p:nvSpPr>
        <p:spPr>
          <a:xfrm>
            <a:off x="990600" y="1425572"/>
            <a:ext cx="1726755" cy="646331"/>
          </a:xfrm>
          <a:prstGeom prst="rect">
            <a:avLst/>
          </a:prstGeom>
        </p:spPr>
        <p:txBody>
          <a:bodyPr wrap="none">
            <a:spAutoFit/>
          </a:bodyPr>
          <a:lstStyle/>
          <a:p>
            <a:r>
              <a:rPr lang="en-US" sz="3600" b="1" dirty="0">
                <a:solidFill>
                  <a:schemeClr val="accent3"/>
                </a:solidFill>
                <a:latin typeface="Avenir Next" panose="020B0503020202020204" pitchFamily="34" charset="0"/>
              </a:rPr>
              <a:t>Impact</a:t>
            </a:r>
            <a:endParaRPr lang="en-US" sz="1200" b="1" dirty="0">
              <a:solidFill>
                <a:schemeClr val="accent3"/>
              </a:solidFill>
              <a:latin typeface="Avenir Next" panose="020B0503020202020204" pitchFamily="34" charset="0"/>
            </a:endParaRPr>
          </a:p>
        </p:txBody>
      </p:sp>
      <p:sp>
        <p:nvSpPr>
          <p:cNvPr id="10" name="Rounded Rectangle 9">
            <a:extLst>
              <a:ext uri="{FF2B5EF4-FFF2-40B4-BE49-F238E27FC236}">
                <a16:creationId xmlns:a16="http://schemas.microsoft.com/office/drawing/2014/main" id="{3554EF68-E1CC-164F-B9D1-9C843CDE27D1}"/>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endParaRPr lang="en-US" sz="2000" b="1" dirty="0">
              <a:latin typeface="Avenir Next" panose="020B0503020202020204" pitchFamily="34" charset="0"/>
            </a:endParaRPr>
          </a:p>
        </p:txBody>
      </p:sp>
    </p:spTree>
    <p:custDataLst>
      <p:tags r:id="rId1"/>
    </p:custDataLst>
    <p:extLst>
      <p:ext uri="{BB962C8B-B14F-4D97-AF65-F5344CB8AC3E}">
        <p14:creationId xmlns:p14="http://schemas.microsoft.com/office/powerpoint/2010/main" val="222353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C1CCF9E-EE4C-4E48-BDA3-796C39B5E517}"/>
              </a:ext>
            </a:extLst>
          </p:cNvPr>
          <p:cNvSpPr/>
          <p:nvPr/>
        </p:nvSpPr>
        <p:spPr>
          <a:xfrm>
            <a:off x="999498" y="2286000"/>
            <a:ext cx="4419600" cy="2431435"/>
          </a:xfrm>
          <a:prstGeom prst="rect">
            <a:avLst/>
          </a:prstGeom>
        </p:spPr>
        <p:txBody>
          <a:bodyPr wrap="square">
            <a:spAutoFit/>
          </a:bodyPr>
          <a:lstStyle/>
          <a:p>
            <a:pPr marL="0" indent="0">
              <a:buNone/>
            </a:pPr>
            <a:r>
              <a:rPr lang="en-US" sz="2800" b="1" dirty="0">
                <a:solidFill>
                  <a:schemeClr val="accent6"/>
                </a:solidFill>
                <a:latin typeface="Avenir Next" panose="020B0503020202020204" pitchFamily="34" charset="0"/>
              </a:rPr>
              <a:t>Collaboration with Twitch</a:t>
            </a:r>
          </a:p>
          <a:p>
            <a:pPr marL="342900" indent="-342900">
              <a:buFont typeface="Arial" panose="020B0604020202020204" pitchFamily="34" charset="0"/>
              <a:buChar char="•"/>
            </a:pPr>
            <a:r>
              <a:rPr lang="en-US" sz="2400" dirty="0">
                <a:solidFill>
                  <a:schemeClr val="accent6"/>
                </a:solidFill>
                <a:latin typeface="Avenir Next" panose="020B0503020202020204" pitchFamily="34" charset="0"/>
              </a:rPr>
              <a:t>Incorporate fairness and transparency in content moderation for millions of users</a:t>
            </a:r>
            <a:endParaRPr lang="en-US" sz="2000" dirty="0">
              <a:solidFill>
                <a:schemeClr val="accent6"/>
              </a:solidFill>
              <a:latin typeface="Avenir Next" panose="020B0503020202020204" pitchFamily="34" charset="0"/>
            </a:endParaRPr>
          </a:p>
        </p:txBody>
      </p:sp>
      <p:pic>
        <p:nvPicPr>
          <p:cNvPr id="8" name="Picture 7">
            <a:extLst>
              <a:ext uri="{FF2B5EF4-FFF2-40B4-BE49-F238E27FC236}">
                <a16:creationId xmlns:a16="http://schemas.microsoft.com/office/drawing/2014/main" id="{A2419C44-3DF6-3A4D-9800-1CE13679F9B4}"/>
              </a:ext>
            </a:extLst>
          </p:cNvPr>
          <p:cNvPicPr>
            <a:picLocks noChangeAspect="1"/>
          </p:cNvPicPr>
          <p:nvPr/>
        </p:nvPicPr>
        <p:blipFill rotWithShape="1">
          <a:blip r:embed="rId4"/>
          <a:srcRect l="3487" r="3487"/>
          <a:stretch/>
        </p:blipFill>
        <p:spPr>
          <a:xfrm>
            <a:off x="5562600" y="1914502"/>
            <a:ext cx="5875705" cy="3552869"/>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D4AEC2C4-1403-8941-AAE0-04E46B584B54}"/>
              </a:ext>
            </a:extLst>
          </p:cNvPr>
          <p:cNvSpPr/>
          <p:nvPr/>
        </p:nvSpPr>
        <p:spPr>
          <a:xfrm>
            <a:off x="999498" y="1447800"/>
            <a:ext cx="1726755" cy="646331"/>
          </a:xfrm>
          <a:prstGeom prst="rect">
            <a:avLst/>
          </a:prstGeom>
        </p:spPr>
        <p:txBody>
          <a:bodyPr wrap="none">
            <a:spAutoFit/>
          </a:bodyPr>
          <a:lstStyle/>
          <a:p>
            <a:r>
              <a:rPr lang="en-US" sz="3600" b="1" dirty="0">
                <a:solidFill>
                  <a:schemeClr val="accent3"/>
                </a:solidFill>
                <a:latin typeface="Avenir Next" panose="020B0503020202020204" pitchFamily="34" charset="0"/>
              </a:rPr>
              <a:t>Impact</a:t>
            </a:r>
            <a:endParaRPr lang="en-US" sz="1200" b="1" dirty="0">
              <a:solidFill>
                <a:schemeClr val="accent3"/>
              </a:solidFill>
              <a:latin typeface="Avenir Next" panose="020B0503020202020204" pitchFamily="34" charset="0"/>
            </a:endParaRPr>
          </a:p>
        </p:txBody>
      </p:sp>
      <p:sp>
        <p:nvSpPr>
          <p:cNvPr id="10" name="Rounded Rectangle 9">
            <a:extLst>
              <a:ext uri="{FF2B5EF4-FFF2-40B4-BE49-F238E27FC236}">
                <a16:creationId xmlns:a16="http://schemas.microsoft.com/office/drawing/2014/main" id="{6B462365-760C-EF44-952C-D75101132F3A}"/>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 </a:t>
            </a:r>
            <a:r>
              <a:rPr lang="en-US" sz="2000" b="1" dirty="0">
                <a:latin typeface="Avenir Next" panose="020B0503020202020204" pitchFamily="34" charset="0"/>
              </a:rPr>
              <a:t>Study 3</a:t>
            </a:r>
          </a:p>
        </p:txBody>
      </p:sp>
    </p:spTree>
    <p:custDataLst>
      <p:tags r:id="rId1"/>
    </p:custDataLst>
    <p:extLst>
      <p:ext uri="{BB962C8B-B14F-4D97-AF65-F5344CB8AC3E}">
        <p14:creationId xmlns:p14="http://schemas.microsoft.com/office/powerpoint/2010/main" val="4258029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7479636D-73C5-2E44-9594-6DB480656D6E}"/>
              </a:ext>
            </a:extLst>
          </p:cNvPr>
          <p:cNvSpPr txBox="1">
            <a:spLocks/>
          </p:cNvSpPr>
          <p:nvPr/>
        </p:nvSpPr>
        <p:spPr>
          <a:xfrm>
            <a:off x="4231241" y="1214371"/>
            <a:ext cx="3729517" cy="91440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800" b="1" dirty="0">
                <a:solidFill>
                  <a:schemeClr val="accent6"/>
                </a:solidFill>
                <a:latin typeface="Avenir Next" panose="020B0503020202020204" pitchFamily="34" charset="0"/>
              </a:rPr>
              <a:t>Removal Explanations</a:t>
            </a:r>
          </a:p>
        </p:txBody>
      </p:sp>
      <p:sp>
        <p:nvSpPr>
          <p:cNvPr id="11" name="Right Arrow 10">
            <a:extLst>
              <a:ext uri="{FF2B5EF4-FFF2-40B4-BE49-F238E27FC236}">
                <a16:creationId xmlns:a16="http://schemas.microsoft.com/office/drawing/2014/main" id="{4A9EBF38-93DC-ED41-852D-2110D861438B}"/>
              </a:ext>
            </a:extLst>
          </p:cNvPr>
          <p:cNvSpPr/>
          <p:nvPr/>
        </p:nvSpPr>
        <p:spPr>
          <a:xfrm rot="1261112">
            <a:off x="7425253" y="2010427"/>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C0D17AB-F2CD-9F44-9C5A-E6CAEE3F3392}"/>
              </a:ext>
            </a:extLst>
          </p:cNvPr>
          <p:cNvSpPr txBox="1"/>
          <p:nvPr/>
        </p:nvSpPr>
        <p:spPr>
          <a:xfrm>
            <a:off x="8113111" y="1229295"/>
            <a:ext cx="169538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Attitudes</a:t>
            </a:r>
          </a:p>
        </p:txBody>
      </p:sp>
      <p:sp>
        <p:nvSpPr>
          <p:cNvPr id="16" name="Rectangle 15">
            <a:extLst>
              <a:ext uri="{FF2B5EF4-FFF2-40B4-BE49-F238E27FC236}">
                <a16:creationId xmlns:a16="http://schemas.microsoft.com/office/drawing/2014/main" id="{AEAD4306-EC70-C944-9443-8C5BC292369C}"/>
              </a:ext>
            </a:extLst>
          </p:cNvPr>
          <p:cNvSpPr/>
          <p:nvPr/>
        </p:nvSpPr>
        <p:spPr>
          <a:xfrm>
            <a:off x="3591788" y="3554416"/>
            <a:ext cx="5008420" cy="557396"/>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Avenir Next" panose="020B0503020202020204" pitchFamily="34" charset="0"/>
                <a:ea typeface="Arial" charset="0"/>
                <a:cs typeface="Arial" charset="0"/>
              </a:rPr>
              <a:t>Mixed-Methods Analyses</a:t>
            </a:r>
            <a:endPar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18" name="Right Arrow 17">
            <a:extLst>
              <a:ext uri="{FF2B5EF4-FFF2-40B4-BE49-F238E27FC236}">
                <a16:creationId xmlns:a16="http://schemas.microsoft.com/office/drawing/2014/main" id="{CE877923-EF52-584E-8DEE-2FFE633C3DC8}"/>
              </a:ext>
            </a:extLst>
          </p:cNvPr>
          <p:cNvSpPr/>
          <p:nvPr/>
        </p:nvSpPr>
        <p:spPr>
          <a:xfrm rot="20210502">
            <a:off x="7425643" y="1382992"/>
            <a:ext cx="731520" cy="27432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633E689-9103-B144-8D9D-7F3A49D7E811}"/>
              </a:ext>
            </a:extLst>
          </p:cNvPr>
          <p:cNvSpPr txBox="1"/>
          <p:nvPr/>
        </p:nvSpPr>
        <p:spPr>
          <a:xfrm>
            <a:off x="8181633" y="2029295"/>
            <a:ext cx="169538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Behaviors</a:t>
            </a:r>
          </a:p>
        </p:txBody>
      </p:sp>
      <p:sp>
        <p:nvSpPr>
          <p:cNvPr id="21" name="Down Arrow 20">
            <a:extLst>
              <a:ext uri="{FF2B5EF4-FFF2-40B4-BE49-F238E27FC236}">
                <a16:creationId xmlns:a16="http://schemas.microsoft.com/office/drawing/2014/main" id="{63A3DE99-59CB-D94A-9205-62A896590809}"/>
              </a:ext>
            </a:extLst>
          </p:cNvPr>
          <p:cNvSpPr/>
          <p:nvPr/>
        </p:nvSpPr>
        <p:spPr>
          <a:xfrm>
            <a:off x="5853683" y="2203207"/>
            <a:ext cx="484632" cy="708664"/>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65000"/>
                </a:prstClr>
              </a:solidFill>
              <a:effectLst/>
              <a:uLnTx/>
              <a:uFillTx/>
              <a:latin typeface="Avenir Next" panose="020B0503020202020204" pitchFamily="34" charset="0"/>
              <a:ea typeface="+mn-ea"/>
              <a:cs typeface="+mn-cs"/>
            </a:endParaRPr>
          </a:p>
        </p:txBody>
      </p:sp>
      <p:sp>
        <p:nvSpPr>
          <p:cNvPr id="22" name="TextBox 21">
            <a:extLst>
              <a:ext uri="{FF2B5EF4-FFF2-40B4-BE49-F238E27FC236}">
                <a16:creationId xmlns:a16="http://schemas.microsoft.com/office/drawing/2014/main" id="{0D451700-7683-5B4D-8E47-B6F0BCE71A08}"/>
              </a:ext>
            </a:extLst>
          </p:cNvPr>
          <p:cNvSpPr txBox="1"/>
          <p:nvPr/>
        </p:nvSpPr>
        <p:spPr>
          <a:xfrm>
            <a:off x="5216591" y="3003167"/>
            <a:ext cx="1758815"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accent3"/>
                </a:solidFill>
                <a:effectLst/>
                <a:uLnTx/>
                <a:uFillTx/>
                <a:latin typeface="Avenir Next" panose="020B0503020202020204" pitchFamily="34" charset="0"/>
              </a:rPr>
              <a:t>Example of</a:t>
            </a:r>
          </a:p>
        </p:txBody>
      </p:sp>
      <p:grpSp>
        <p:nvGrpSpPr>
          <p:cNvPr id="4" name="Group 3">
            <a:extLst>
              <a:ext uri="{FF2B5EF4-FFF2-40B4-BE49-F238E27FC236}">
                <a16:creationId xmlns:a16="http://schemas.microsoft.com/office/drawing/2014/main" id="{5B4E023A-4A1B-BF42-8FDF-4A59DC94DC10}"/>
              </a:ext>
            </a:extLst>
          </p:cNvPr>
          <p:cNvGrpSpPr/>
          <p:nvPr/>
        </p:nvGrpSpPr>
        <p:grpSpPr>
          <a:xfrm>
            <a:off x="2544958" y="4221077"/>
            <a:ext cx="3001330" cy="1925096"/>
            <a:chOff x="2544958" y="4221077"/>
            <a:chExt cx="3001330" cy="1925096"/>
          </a:xfrm>
        </p:grpSpPr>
        <p:sp>
          <p:nvSpPr>
            <p:cNvPr id="23" name="Down Arrow 22">
              <a:extLst>
                <a:ext uri="{FF2B5EF4-FFF2-40B4-BE49-F238E27FC236}">
                  <a16:creationId xmlns:a16="http://schemas.microsoft.com/office/drawing/2014/main" id="{5C5391F9-87DB-1F4D-AE1C-6E6FF80D4A30}"/>
                </a:ext>
              </a:extLst>
            </p:cNvPr>
            <p:cNvSpPr/>
            <p:nvPr/>
          </p:nvSpPr>
          <p:spPr>
            <a:xfrm rot="2784085">
              <a:off x="4806263" y="4186214"/>
              <a:ext cx="484632" cy="55435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65000"/>
                  </a:prstClr>
                </a:solidFill>
                <a:effectLst/>
                <a:uLnTx/>
                <a:uFillTx/>
                <a:latin typeface="Avenir Next" panose="020B0503020202020204" pitchFamily="34" charset="0"/>
                <a:ea typeface="+mn-ea"/>
                <a:cs typeface="+mn-cs"/>
              </a:endParaRPr>
            </a:p>
          </p:txBody>
        </p:sp>
        <p:sp>
          <p:nvSpPr>
            <p:cNvPr id="25" name="Rectangle 24">
              <a:extLst>
                <a:ext uri="{FF2B5EF4-FFF2-40B4-BE49-F238E27FC236}">
                  <a16:creationId xmlns:a16="http://schemas.microsoft.com/office/drawing/2014/main" id="{25BD34C9-37D1-074A-98F4-1BB1EB75118B}"/>
                </a:ext>
              </a:extLst>
            </p:cNvPr>
            <p:cNvSpPr/>
            <p:nvPr/>
          </p:nvSpPr>
          <p:spPr>
            <a:xfrm>
              <a:off x="2544958" y="4900440"/>
              <a:ext cx="3001330" cy="1245733"/>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Insights into social needs</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p:txBody>
        </p:sp>
      </p:grpSp>
      <p:grpSp>
        <p:nvGrpSpPr>
          <p:cNvPr id="5" name="Group 4">
            <a:extLst>
              <a:ext uri="{FF2B5EF4-FFF2-40B4-BE49-F238E27FC236}">
                <a16:creationId xmlns:a16="http://schemas.microsoft.com/office/drawing/2014/main" id="{B0740D1A-CFB7-5043-887F-70EFC00DB644}"/>
              </a:ext>
            </a:extLst>
          </p:cNvPr>
          <p:cNvGrpSpPr/>
          <p:nvPr/>
        </p:nvGrpSpPr>
        <p:grpSpPr>
          <a:xfrm>
            <a:off x="6842421" y="4263810"/>
            <a:ext cx="3001330" cy="1882363"/>
            <a:chOff x="6842421" y="4263810"/>
            <a:chExt cx="3001330" cy="1882363"/>
          </a:xfrm>
        </p:grpSpPr>
        <p:sp>
          <p:nvSpPr>
            <p:cNvPr id="24" name="Down Arrow 23">
              <a:extLst>
                <a:ext uri="{FF2B5EF4-FFF2-40B4-BE49-F238E27FC236}">
                  <a16:creationId xmlns:a16="http://schemas.microsoft.com/office/drawing/2014/main" id="{091FAB42-097F-6D4F-BCFF-6C8E22B95BCD}"/>
                </a:ext>
              </a:extLst>
            </p:cNvPr>
            <p:cNvSpPr/>
            <p:nvPr/>
          </p:nvSpPr>
          <p:spPr>
            <a:xfrm rot="18805740">
              <a:off x="6970117" y="4226006"/>
              <a:ext cx="484632" cy="56024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Avenir Next" panose="020B0503020202020204" pitchFamily="34" charset="0"/>
                  <a:ea typeface="+mn-ea"/>
                  <a:cs typeface="+mn-cs"/>
                </a:rPr>
                <a:t>z</a:t>
              </a:r>
            </a:p>
          </p:txBody>
        </p:sp>
        <p:sp>
          <p:nvSpPr>
            <p:cNvPr id="26" name="Rectangle 25">
              <a:extLst>
                <a:ext uri="{FF2B5EF4-FFF2-40B4-BE49-F238E27FC236}">
                  <a16:creationId xmlns:a16="http://schemas.microsoft.com/office/drawing/2014/main" id="{E61CA4EE-E85A-D340-9CAA-895080694371}"/>
                </a:ext>
              </a:extLst>
            </p:cNvPr>
            <p:cNvSpPr/>
            <p:nvPr/>
          </p:nvSpPr>
          <p:spPr>
            <a:xfrm>
              <a:off x="6842421" y="4900440"/>
              <a:ext cx="3001330" cy="1245733"/>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Improve behaviors</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endParaRPr>
            </a:p>
          </p:txBody>
        </p:sp>
      </p:grpSp>
      <p:sp>
        <p:nvSpPr>
          <p:cNvPr id="27" name="Rounded Rectangle 26">
            <a:extLst>
              <a:ext uri="{FF2B5EF4-FFF2-40B4-BE49-F238E27FC236}">
                <a16:creationId xmlns:a16="http://schemas.microsoft.com/office/drawing/2014/main" id="{95C7F4D4-ADD6-F446-88FA-A4F2F2A58184}"/>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endParaRPr lang="en-US" sz="2000" b="1" dirty="0">
              <a:latin typeface="Avenir Next" panose="020B0503020202020204" pitchFamily="34" charset="0"/>
            </a:endParaRPr>
          </a:p>
        </p:txBody>
      </p:sp>
    </p:spTree>
    <p:custDataLst>
      <p:tags r:id="rId1"/>
    </p:custDataLst>
    <p:extLst>
      <p:ext uri="{BB962C8B-B14F-4D97-AF65-F5344CB8AC3E}">
        <p14:creationId xmlns:p14="http://schemas.microsoft.com/office/powerpoint/2010/main" val="3423495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accent4"/>
          </a:solidFill>
        </p:spPr>
      </p:sp>
      <p:sp>
        <p:nvSpPr>
          <p:cNvPr id="4" name="TextBox 4"/>
          <p:cNvSpPr txBox="1"/>
          <p:nvPr/>
        </p:nvSpPr>
        <p:spPr>
          <a:xfrm>
            <a:off x="3124200" y="3429000"/>
            <a:ext cx="8794260" cy="1354217"/>
          </a:xfrm>
          <a:prstGeom prst="rect">
            <a:avLst/>
          </a:prstGeom>
        </p:spPr>
        <p:txBody>
          <a:bodyPr wrap="square" lIns="0" tIns="0" rIns="0" bIns="0" rtlCol="0" anchor="t">
            <a:spAutoFit/>
          </a:bodyPr>
          <a:lstStyle/>
          <a:p>
            <a:pPr algn="r" defTabSz="609630"/>
            <a:r>
              <a:rPr lang="en-US" sz="8800" b="1" dirty="0">
                <a:solidFill>
                  <a:schemeClr val="accent4"/>
                </a:solidFill>
                <a:latin typeface="Avenir Next" panose="020B0503020202020204" pitchFamily="34" charset="0"/>
              </a:rPr>
              <a:t>Effectiveness</a:t>
            </a:r>
            <a:endParaRPr lang="en-US" sz="8000" b="1" spc="-87" dirty="0">
              <a:solidFill>
                <a:schemeClr val="accent4"/>
              </a:solidFill>
              <a:latin typeface="Avenir Next" panose="020B0503020202020204" pitchFamily="34" charset="0"/>
            </a:endParaRPr>
          </a:p>
        </p:txBody>
      </p:sp>
    </p:spTree>
    <p:extLst>
      <p:ext uri="{BB962C8B-B14F-4D97-AF65-F5344CB8AC3E}">
        <p14:creationId xmlns:p14="http://schemas.microsoft.com/office/powerpoint/2010/main" val="1038526956"/>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5E7EB0-9AE6-8047-AE54-C79F6843C556}"/>
              </a:ext>
            </a:extLst>
          </p:cNvPr>
          <p:cNvSpPr/>
          <p:nvPr/>
        </p:nvSpPr>
        <p:spPr>
          <a:xfrm>
            <a:off x="1311132" y="1553542"/>
            <a:ext cx="8737777" cy="646331"/>
          </a:xfrm>
          <a:prstGeom prst="rect">
            <a:avLst/>
          </a:prstGeom>
        </p:spPr>
        <p:txBody>
          <a:bodyPr wrap="none">
            <a:spAutoFit/>
          </a:bodyPr>
          <a:lstStyle/>
          <a:p>
            <a:r>
              <a:rPr lang="en-US" sz="3600" b="1" dirty="0">
                <a:solidFill>
                  <a:schemeClr val="accent4"/>
                </a:solidFill>
                <a:latin typeface="Avenir Next" panose="020B0503020202020204" pitchFamily="34" charset="0"/>
              </a:rPr>
              <a:t>Effectiveness of Moderation Sanctions</a:t>
            </a:r>
            <a:endParaRPr lang="en-US" sz="1200" b="1" dirty="0">
              <a:solidFill>
                <a:schemeClr val="accent4"/>
              </a:solidFill>
              <a:latin typeface="Avenir Next" panose="020B0503020202020204" pitchFamily="34" charset="0"/>
            </a:endParaRPr>
          </a:p>
        </p:txBody>
      </p:sp>
      <p:sp>
        <p:nvSpPr>
          <p:cNvPr id="9" name="Rectangle 8">
            <a:extLst>
              <a:ext uri="{FF2B5EF4-FFF2-40B4-BE49-F238E27FC236}">
                <a16:creationId xmlns:a16="http://schemas.microsoft.com/office/drawing/2014/main" id="{3F0653CE-3DE0-E94C-B0B3-73D16BD319E8}"/>
              </a:ext>
            </a:extLst>
          </p:cNvPr>
          <p:cNvSpPr/>
          <p:nvPr/>
        </p:nvSpPr>
        <p:spPr>
          <a:xfrm>
            <a:off x="1028700" y="2411359"/>
            <a:ext cx="10134600" cy="2923877"/>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accent6"/>
                </a:solidFill>
                <a:latin typeface="Avenir Next" panose="020B0503020202020204" pitchFamily="34" charset="0"/>
              </a:rPr>
              <a:t>Rise of hate groups and their links to offline violence</a:t>
            </a:r>
          </a:p>
          <a:p>
            <a:pPr marL="457200" indent="-457200">
              <a:buFont typeface="Arial" panose="020B0604020202020204" pitchFamily="34" charset="0"/>
              <a:buChar char="•"/>
            </a:pPr>
            <a:r>
              <a:rPr lang="en-US" sz="2800" dirty="0">
                <a:solidFill>
                  <a:schemeClr val="accent6"/>
                </a:solidFill>
                <a:latin typeface="Avenir Next" panose="020B0503020202020204" pitchFamily="34" charset="0"/>
              </a:rPr>
              <a:t>Platforms use a variety of approaches to address this</a:t>
            </a:r>
          </a:p>
          <a:p>
            <a:pPr marL="457200" indent="-457200">
              <a:buFont typeface="Arial" panose="020B0604020202020204" pitchFamily="34" charset="0"/>
              <a:buChar char="•"/>
            </a:pPr>
            <a:r>
              <a:rPr lang="en-US" sz="2800" dirty="0">
                <a:solidFill>
                  <a:schemeClr val="accent6"/>
                </a:solidFill>
                <a:latin typeface="Avenir Next" panose="020B0503020202020204" pitchFamily="34" charset="0"/>
              </a:rPr>
              <a:t>Focus: </a:t>
            </a:r>
            <a:r>
              <a:rPr lang="en-US" sz="2800" i="1" dirty="0">
                <a:solidFill>
                  <a:schemeClr val="accent6"/>
                </a:solidFill>
                <a:latin typeface="Avenir Next" panose="020B0503020202020204" pitchFamily="34" charset="0"/>
              </a:rPr>
              <a:t>Evaluate the Effectiveness of these approaches</a:t>
            </a:r>
          </a:p>
          <a:p>
            <a:pPr marL="457200" indent="-457200">
              <a:buFont typeface="Arial" panose="020B0604020202020204" pitchFamily="34" charset="0"/>
              <a:buChar char="•"/>
            </a:pPr>
            <a:r>
              <a:rPr lang="en-US" sz="2800" dirty="0">
                <a:solidFill>
                  <a:schemeClr val="accent6"/>
                </a:solidFill>
                <a:latin typeface="Avenir Next" panose="020B0503020202020204" pitchFamily="34" charset="0"/>
              </a:rPr>
              <a:t>Metrics: </a:t>
            </a:r>
          </a:p>
          <a:p>
            <a:pPr marL="914400" lvl="1" indent="-457200">
              <a:buFont typeface="Wingdings" pitchFamily="2" charset="2"/>
              <a:buChar char="Ø"/>
            </a:pPr>
            <a:r>
              <a:rPr lang="en-US" sz="2400" dirty="0">
                <a:solidFill>
                  <a:schemeClr val="accent6"/>
                </a:solidFill>
                <a:latin typeface="Avenir Next" panose="020B0503020202020204" pitchFamily="34" charset="0"/>
              </a:rPr>
              <a:t>Posting activity levels </a:t>
            </a:r>
          </a:p>
          <a:p>
            <a:pPr marL="914400" lvl="1" indent="-457200">
              <a:buFont typeface="Wingdings" pitchFamily="2" charset="2"/>
              <a:buChar char="Ø"/>
            </a:pPr>
            <a:r>
              <a:rPr lang="en-US" sz="2400" dirty="0">
                <a:solidFill>
                  <a:schemeClr val="accent6"/>
                </a:solidFill>
                <a:latin typeface="Avenir Next" panose="020B0503020202020204" pitchFamily="34" charset="0"/>
              </a:rPr>
              <a:t>Racism, misogyny and toxicity levels</a:t>
            </a:r>
          </a:p>
          <a:p>
            <a:pPr marL="914400" lvl="1" indent="-457200">
              <a:buFont typeface="Wingdings" pitchFamily="2" charset="2"/>
              <a:buChar char="Ø"/>
            </a:pPr>
            <a:r>
              <a:rPr lang="en-US" sz="2400" b="1" dirty="0">
                <a:solidFill>
                  <a:schemeClr val="accent6"/>
                </a:solidFill>
                <a:latin typeface="Avenir Next" panose="020B0503020202020204" pitchFamily="34" charset="0"/>
              </a:rPr>
              <a:t>Radicalization of new individuals</a:t>
            </a:r>
          </a:p>
        </p:txBody>
      </p:sp>
      <p:sp>
        <p:nvSpPr>
          <p:cNvPr id="6" name="Rounded Rectangle 5">
            <a:extLst>
              <a:ext uri="{FF2B5EF4-FFF2-40B4-BE49-F238E27FC236}">
                <a16:creationId xmlns:a16="http://schemas.microsoft.com/office/drawing/2014/main" id="{62DB7A63-5E8B-BF45-B8F1-95968EAA4D4C}"/>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Tree>
    <p:custDataLst>
      <p:tags r:id="rId1"/>
    </p:custDataLst>
    <p:extLst>
      <p:ext uri="{BB962C8B-B14F-4D97-AF65-F5344CB8AC3E}">
        <p14:creationId xmlns:p14="http://schemas.microsoft.com/office/powerpoint/2010/main" val="2552803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2DB7A63-5E8B-BF45-B8F1-95968EAA4D4C}"/>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0" name="Rectangle 9">
            <a:extLst>
              <a:ext uri="{FF2B5EF4-FFF2-40B4-BE49-F238E27FC236}">
                <a16:creationId xmlns:a16="http://schemas.microsoft.com/office/drawing/2014/main" id="{770D12F8-58F7-324F-BD19-8576E8527AC0}"/>
              </a:ext>
            </a:extLst>
          </p:cNvPr>
          <p:cNvSpPr/>
          <p:nvPr/>
        </p:nvSpPr>
        <p:spPr>
          <a:xfrm>
            <a:off x="2438400" y="733622"/>
            <a:ext cx="2590800" cy="819732"/>
          </a:xfrm>
          <a:prstGeom prst="rect">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Moderation sanctions</a:t>
            </a:r>
          </a:p>
        </p:txBody>
      </p:sp>
      <p:sp>
        <p:nvSpPr>
          <p:cNvPr id="13" name="Right Arrow 12">
            <a:extLst>
              <a:ext uri="{FF2B5EF4-FFF2-40B4-BE49-F238E27FC236}">
                <a16:creationId xmlns:a16="http://schemas.microsoft.com/office/drawing/2014/main" id="{A0741B55-9B6A-ED44-A76A-FC711F61494B}"/>
              </a:ext>
            </a:extLst>
          </p:cNvPr>
          <p:cNvSpPr/>
          <p:nvPr/>
        </p:nvSpPr>
        <p:spPr>
          <a:xfrm rot="8355929">
            <a:off x="1781771" y="2044558"/>
            <a:ext cx="1360482"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panose="020B0503020202020204" pitchFamily="34" charset="0"/>
            </a:endParaRPr>
          </a:p>
        </p:txBody>
      </p:sp>
      <p:sp>
        <p:nvSpPr>
          <p:cNvPr id="16" name="Rectangle 15">
            <a:extLst>
              <a:ext uri="{FF2B5EF4-FFF2-40B4-BE49-F238E27FC236}">
                <a16:creationId xmlns:a16="http://schemas.microsoft.com/office/drawing/2014/main" id="{DEC5A759-FD4A-7A45-B875-0B0463EFDD26}"/>
              </a:ext>
            </a:extLst>
          </p:cNvPr>
          <p:cNvSpPr/>
          <p:nvPr/>
        </p:nvSpPr>
        <p:spPr>
          <a:xfrm>
            <a:off x="487879" y="3077727"/>
            <a:ext cx="2652630" cy="878813"/>
          </a:xfrm>
          <a:prstGeom prst="rect">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User-level</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Avenir Next" panose="020B0503020202020204" pitchFamily="34" charset="0"/>
                <a:ea typeface="Arial" charset="0"/>
                <a:cs typeface="Arial" charset="0"/>
              </a:rPr>
              <a:t>sanctions</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17" name="Rectangle 16">
            <a:extLst>
              <a:ext uri="{FF2B5EF4-FFF2-40B4-BE49-F238E27FC236}">
                <a16:creationId xmlns:a16="http://schemas.microsoft.com/office/drawing/2014/main" id="{BA55406E-A24C-074A-B7B0-A4E7B2675403}"/>
              </a:ext>
            </a:extLst>
          </p:cNvPr>
          <p:cNvSpPr/>
          <p:nvPr/>
        </p:nvSpPr>
        <p:spPr>
          <a:xfrm>
            <a:off x="3943138" y="3063911"/>
            <a:ext cx="2652630" cy="878812"/>
          </a:xfrm>
          <a:prstGeom prst="rect">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Community-level</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noProof="0" dirty="0">
                <a:solidFill>
                  <a:prstClr val="black"/>
                </a:solidFill>
                <a:latin typeface="Avenir Next" panose="020B0503020202020204" pitchFamily="34" charset="0"/>
                <a:ea typeface="Arial" charset="0"/>
                <a:cs typeface="Arial" charset="0"/>
              </a:rPr>
              <a:t>sanctions</a:t>
            </a:r>
            <a:endPar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23" name="Right Arrow 22">
            <a:extLst>
              <a:ext uri="{FF2B5EF4-FFF2-40B4-BE49-F238E27FC236}">
                <a16:creationId xmlns:a16="http://schemas.microsoft.com/office/drawing/2014/main" id="{C6780AA4-539F-7941-972B-47880A03E944}"/>
              </a:ext>
            </a:extLst>
          </p:cNvPr>
          <p:cNvSpPr/>
          <p:nvPr/>
        </p:nvSpPr>
        <p:spPr>
          <a:xfrm rot="1450165">
            <a:off x="7097588" y="4119731"/>
            <a:ext cx="884017" cy="4057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panose="020B0503020202020204" pitchFamily="34" charset="0"/>
            </a:endParaRPr>
          </a:p>
        </p:txBody>
      </p:sp>
      <p:sp>
        <p:nvSpPr>
          <p:cNvPr id="24" name="Right Arrow 23">
            <a:extLst>
              <a:ext uri="{FF2B5EF4-FFF2-40B4-BE49-F238E27FC236}">
                <a16:creationId xmlns:a16="http://schemas.microsoft.com/office/drawing/2014/main" id="{65303EB3-EB8F-004A-BC9F-7442E5A94CDD}"/>
              </a:ext>
            </a:extLst>
          </p:cNvPr>
          <p:cNvSpPr/>
          <p:nvPr/>
        </p:nvSpPr>
        <p:spPr>
          <a:xfrm rot="2364161">
            <a:off x="4070011" y="2022848"/>
            <a:ext cx="1360482" cy="4057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panose="020B0503020202020204" pitchFamily="34" charset="0"/>
            </a:endParaRPr>
          </a:p>
        </p:txBody>
      </p:sp>
      <p:sp>
        <p:nvSpPr>
          <p:cNvPr id="26" name="Rectangle 25">
            <a:extLst>
              <a:ext uri="{FF2B5EF4-FFF2-40B4-BE49-F238E27FC236}">
                <a16:creationId xmlns:a16="http://schemas.microsoft.com/office/drawing/2014/main" id="{C3F7F93E-D3A1-9C4F-87BA-80F1196CA52C}"/>
              </a:ext>
            </a:extLst>
          </p:cNvPr>
          <p:cNvSpPr/>
          <p:nvPr/>
        </p:nvSpPr>
        <p:spPr>
          <a:xfrm>
            <a:off x="8478359" y="4197444"/>
            <a:ext cx="3026663" cy="892629"/>
          </a:xfrm>
          <a:prstGeom prst="rect">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rPr>
              <a:t>Quarantining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prstClr val="black"/>
                </a:solidFill>
                <a:latin typeface="Avenir Next" panose="020B0503020202020204" pitchFamily="34" charset="0"/>
                <a:ea typeface="Arial" charset="0"/>
                <a:cs typeface="Arial" charset="0"/>
              </a:rPr>
              <a:t>on Reddit</a:t>
            </a:r>
            <a:endParaRPr kumimoji="0" lang="en-US" sz="2400" b="0" i="1" u="none" strike="noStrike" kern="1200" cap="none" spc="0" normalizeH="0" baseline="0" noProof="0" dirty="0">
              <a:ln>
                <a:noFill/>
              </a:ln>
              <a:solidFill>
                <a:prstClr val="black"/>
              </a:solidFill>
              <a:effectLst/>
              <a:uLnTx/>
              <a:uFillTx/>
              <a:latin typeface="Avenir Next" panose="020B0503020202020204" pitchFamily="34" charset="0"/>
              <a:ea typeface="Arial" charset="0"/>
              <a:cs typeface="Arial" charset="0"/>
            </a:endParaRPr>
          </a:p>
        </p:txBody>
      </p:sp>
      <p:sp>
        <p:nvSpPr>
          <p:cNvPr id="2" name="Rectangle 1">
            <a:extLst>
              <a:ext uri="{FF2B5EF4-FFF2-40B4-BE49-F238E27FC236}">
                <a16:creationId xmlns:a16="http://schemas.microsoft.com/office/drawing/2014/main" id="{266D8BCF-B07B-8C4D-9CDD-84A59B403BCC}"/>
              </a:ext>
            </a:extLst>
          </p:cNvPr>
          <p:cNvSpPr/>
          <p:nvPr/>
        </p:nvSpPr>
        <p:spPr>
          <a:xfrm>
            <a:off x="1309770" y="5029200"/>
            <a:ext cx="4252830" cy="109517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Computational frameworks </a:t>
            </a:r>
          </a:p>
          <a:p>
            <a:pPr algn="ctr"/>
            <a:r>
              <a:rPr lang="en-US" sz="2400" b="1" dirty="0"/>
              <a:t>for analyzing the effectiveness</a:t>
            </a:r>
          </a:p>
        </p:txBody>
      </p:sp>
      <p:cxnSp>
        <p:nvCxnSpPr>
          <p:cNvPr id="4" name="Straight Arrow Connector 3">
            <a:extLst>
              <a:ext uri="{FF2B5EF4-FFF2-40B4-BE49-F238E27FC236}">
                <a16:creationId xmlns:a16="http://schemas.microsoft.com/office/drawing/2014/main" id="{BF04DDF9-4957-5C47-81BB-659D49E41200}"/>
              </a:ext>
            </a:extLst>
          </p:cNvPr>
          <p:cNvCxnSpPr>
            <a:cxnSpLocks/>
            <a:stCxn id="2" idx="0"/>
          </p:cNvCxnSpPr>
          <p:nvPr/>
        </p:nvCxnSpPr>
        <p:spPr>
          <a:xfrm flipH="1" flipV="1">
            <a:off x="2626691" y="4133572"/>
            <a:ext cx="809494" cy="895628"/>
          </a:xfrm>
          <a:prstGeom prst="straightConnector1">
            <a:avLst/>
          </a:prstGeom>
          <a:ln w="31750">
            <a:solidFill>
              <a:schemeClr val="accent4"/>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9530CD-638A-BC44-97AD-8AD99505CEF4}"/>
              </a:ext>
            </a:extLst>
          </p:cNvPr>
          <p:cNvCxnSpPr>
            <a:cxnSpLocks/>
          </p:cNvCxnSpPr>
          <p:nvPr/>
        </p:nvCxnSpPr>
        <p:spPr>
          <a:xfrm flipV="1">
            <a:off x="3733800" y="4106846"/>
            <a:ext cx="831788" cy="908305"/>
          </a:xfrm>
          <a:prstGeom prst="straightConnector1">
            <a:avLst/>
          </a:prstGeom>
          <a:ln w="31750">
            <a:solidFill>
              <a:schemeClr val="accent4"/>
            </a:solidFill>
            <a:tailEnd type="arrow"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800782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23" presetClass="entr" presetSubtype="16"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23" grpId="0" animBg="1"/>
      <p:bldP spid="24" grpId="0" animBg="1"/>
      <p:bldP spid="26" grpId="0" animBg="1"/>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4D8117F-1C43-DB40-9ED8-C501504CB251}"/>
              </a:ext>
            </a:extLst>
          </p:cNvPr>
          <p:cNvSpPr/>
          <p:nvPr/>
        </p:nvSpPr>
        <p:spPr>
          <a:xfrm>
            <a:off x="396844" y="1301788"/>
            <a:ext cx="5467202" cy="646331"/>
          </a:xfrm>
          <a:prstGeom prst="rect">
            <a:avLst/>
          </a:prstGeom>
        </p:spPr>
        <p:txBody>
          <a:bodyPr wrap="none">
            <a:spAutoFit/>
          </a:bodyPr>
          <a:lstStyle/>
          <a:p>
            <a:r>
              <a:rPr lang="en-US" sz="3600" b="1" dirty="0">
                <a:solidFill>
                  <a:schemeClr val="accent4"/>
                </a:solidFill>
                <a:latin typeface="Avenir Next" panose="020B0503020202020204" pitchFamily="34" charset="0"/>
              </a:rPr>
              <a:t>Quarantining on Reddit</a:t>
            </a:r>
            <a:endParaRPr lang="en-US" sz="1200" b="1" dirty="0">
              <a:solidFill>
                <a:schemeClr val="accent4"/>
              </a:solidFill>
              <a:latin typeface="Avenir Next" panose="020B0503020202020204" pitchFamily="34" charset="0"/>
            </a:endParaRPr>
          </a:p>
        </p:txBody>
      </p:sp>
      <p:sp>
        <p:nvSpPr>
          <p:cNvPr id="2" name="Rectangle 1">
            <a:extLst>
              <a:ext uri="{FF2B5EF4-FFF2-40B4-BE49-F238E27FC236}">
                <a16:creationId xmlns:a16="http://schemas.microsoft.com/office/drawing/2014/main" id="{A1008982-2E31-C44B-A908-8D7A6AD47EBC}"/>
              </a:ext>
            </a:extLst>
          </p:cNvPr>
          <p:cNvSpPr/>
          <p:nvPr/>
        </p:nvSpPr>
        <p:spPr>
          <a:xfrm>
            <a:off x="396844" y="2518905"/>
            <a:ext cx="6080156" cy="3046988"/>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accent6"/>
                </a:solidFill>
                <a:latin typeface="Avenir Next" panose="020B0503020202020204" pitchFamily="34" charset="0"/>
              </a:rPr>
              <a:t>Visitors need to explicitly opt-in to view</a:t>
            </a:r>
          </a:p>
          <a:p>
            <a:pPr marL="285750" indent="-285750">
              <a:buFont typeface="Arial" panose="020B0604020202020204" pitchFamily="34" charset="0"/>
              <a:buChar char="•"/>
            </a:pPr>
            <a:r>
              <a:rPr lang="en-US" sz="2400" dirty="0">
                <a:solidFill>
                  <a:schemeClr val="accent6"/>
                </a:solidFill>
                <a:latin typeface="Avenir Next" panose="020B0503020202020204" pitchFamily="34" charset="0"/>
              </a:rPr>
              <a:t>Protects freedom of speech</a:t>
            </a:r>
          </a:p>
          <a:p>
            <a:pPr marL="285750" indent="-285750">
              <a:buFont typeface="Arial" panose="020B0604020202020204" pitchFamily="34" charset="0"/>
              <a:buChar char="•"/>
            </a:pPr>
            <a:r>
              <a:rPr lang="en-US" sz="2400" dirty="0">
                <a:solidFill>
                  <a:schemeClr val="accent6"/>
                </a:solidFill>
                <a:latin typeface="Avenir Next" panose="020B0503020202020204" pitchFamily="34" charset="0"/>
              </a:rPr>
              <a:t>Design friction:</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Intentionally adding points of difficulty during users’ interaction with technology</a:t>
            </a:r>
          </a:p>
          <a:p>
            <a:pPr marL="285750" indent="-285750">
              <a:buFont typeface="Arial" panose="020B0604020202020204" pitchFamily="34" charset="0"/>
              <a:buChar char="•"/>
            </a:pPr>
            <a:r>
              <a:rPr lang="en-US" sz="2400" dirty="0">
                <a:solidFill>
                  <a:schemeClr val="accent6"/>
                </a:solidFill>
                <a:latin typeface="Avenir Next" panose="020B0503020202020204" pitchFamily="34" charset="0"/>
              </a:rPr>
              <a:t>Design friction as a moderation strategy</a:t>
            </a:r>
          </a:p>
          <a:p>
            <a:pPr marL="285750" indent="-285750">
              <a:buFont typeface="Arial" panose="020B0604020202020204" pitchFamily="34" charset="0"/>
              <a:buChar char="•"/>
            </a:pPr>
            <a:r>
              <a:rPr lang="en-US" sz="2400" dirty="0">
                <a:solidFill>
                  <a:schemeClr val="accent6"/>
                </a:solidFill>
                <a:latin typeface="Avenir Next" panose="020B0503020202020204" pitchFamily="34" charset="0"/>
              </a:rPr>
              <a:t>Serves as a warning before the ban</a:t>
            </a:r>
          </a:p>
        </p:txBody>
      </p:sp>
      <p:pic>
        <p:nvPicPr>
          <p:cNvPr id="17" name="Picture 1" descr="page2image13100384">
            <a:extLst>
              <a:ext uri="{FF2B5EF4-FFF2-40B4-BE49-F238E27FC236}">
                <a16:creationId xmlns:a16="http://schemas.microsoft.com/office/drawing/2014/main" id="{9D60563A-B572-1842-93C6-CD63FE6B6FB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62800" y="2103040"/>
            <a:ext cx="4497068" cy="3878719"/>
          </a:xfrm>
          <a:prstGeom prst="rect">
            <a:avLst/>
          </a:prstGeom>
          <a:solidFill>
            <a:srgbClr val="FFFFFF"/>
          </a:solidFill>
        </p:spPr>
      </p:pic>
      <p:sp>
        <p:nvSpPr>
          <p:cNvPr id="9" name="Rounded Rectangle 8">
            <a:extLst>
              <a:ext uri="{FF2B5EF4-FFF2-40B4-BE49-F238E27FC236}">
                <a16:creationId xmlns:a16="http://schemas.microsoft.com/office/drawing/2014/main" id="{E7C907F5-892B-D64A-BDDB-E8838415BD93}"/>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Tree>
    <p:custDataLst>
      <p:tags r:id="rId1"/>
    </p:custDataLst>
    <p:extLst>
      <p:ext uri="{BB962C8B-B14F-4D97-AF65-F5344CB8AC3E}">
        <p14:creationId xmlns:p14="http://schemas.microsoft.com/office/powerpoint/2010/main" val="1267248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524000" y="1447800"/>
            <a:ext cx="9144000" cy="4399409"/>
          </a:xfrm>
          <a:prstGeom prst="rect">
            <a:avLst/>
          </a:prstGeom>
          <a:noFill/>
        </p:spPr>
        <p:txBody>
          <a:bodyPr wrap="square" rtlCol="0">
            <a:spAutoFit/>
          </a:bodyPr>
          <a:lstStyle/>
          <a:p>
            <a:pPr algn="ctr">
              <a:lnSpc>
                <a:spcPct val="150000"/>
              </a:lnSpc>
            </a:pPr>
            <a:r>
              <a:rPr lang="en-US" sz="4800" dirty="0">
                <a:solidFill>
                  <a:srgbClr val="595959"/>
                </a:solidFill>
                <a:latin typeface="Montserrat" pitchFamily="2" charset="77"/>
              </a:rPr>
              <a:t>Background</a:t>
            </a:r>
          </a:p>
          <a:p>
            <a:pPr algn="ctr">
              <a:lnSpc>
                <a:spcPct val="150000"/>
              </a:lnSpc>
            </a:pPr>
            <a:r>
              <a:rPr lang="en-US" sz="4800" b="1" dirty="0">
                <a:solidFill>
                  <a:schemeClr val="accent3"/>
                </a:solidFill>
                <a:latin typeface="Montserrat" pitchFamily="2" charset="77"/>
              </a:rPr>
              <a:t>Transparency</a:t>
            </a:r>
          </a:p>
          <a:p>
            <a:pPr algn="ctr">
              <a:lnSpc>
                <a:spcPct val="150000"/>
              </a:lnSpc>
            </a:pPr>
            <a:r>
              <a:rPr lang="en-US" sz="4800" dirty="0">
                <a:solidFill>
                  <a:srgbClr val="595959"/>
                </a:solidFill>
                <a:latin typeface="Montserrat" pitchFamily="2" charset="77"/>
              </a:rPr>
              <a:t>Effectiveness</a:t>
            </a:r>
          </a:p>
          <a:p>
            <a:pPr algn="ctr">
              <a:lnSpc>
                <a:spcPct val="150000"/>
              </a:lnSpc>
            </a:pPr>
            <a:r>
              <a:rPr lang="en-US" sz="4800" dirty="0">
                <a:solidFill>
                  <a:srgbClr val="595959"/>
                </a:solidFill>
                <a:latin typeface="Montserrat" pitchFamily="2" charset="77"/>
              </a:rPr>
              <a:t>Current Directions</a:t>
            </a:r>
          </a:p>
        </p:txBody>
      </p:sp>
      <p:sp>
        <p:nvSpPr>
          <p:cNvPr id="4" name="Rounded Rectangle 3">
            <a:extLst>
              <a:ext uri="{FF2B5EF4-FFF2-40B4-BE49-F238E27FC236}">
                <a16:creationId xmlns:a16="http://schemas.microsoft.com/office/drawing/2014/main" id="{DEE227FD-EF99-1340-B4D7-E11D7C689775}"/>
              </a:ext>
            </a:extLst>
          </p:cNvPr>
          <p:cNvSpPr/>
          <p:nvPr/>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5" name="Rectangle 4">
            <a:extLst>
              <a:ext uri="{FF2B5EF4-FFF2-40B4-BE49-F238E27FC236}">
                <a16:creationId xmlns:a16="http://schemas.microsoft.com/office/drawing/2014/main" id="{ADD3DAF9-D623-A44E-A2ED-E734E45D2DBB}"/>
              </a:ext>
            </a:extLst>
          </p:cNvPr>
          <p:cNvSpPr/>
          <p:nvPr/>
        </p:nvSpPr>
        <p:spPr>
          <a:xfrm>
            <a:off x="1524000" y="6477000"/>
            <a:ext cx="9144000" cy="381000"/>
          </a:xfrm>
          <a:prstGeom prst="rect">
            <a:avLst/>
          </a:prstGeom>
          <a:solidFill>
            <a:srgbClr val="24B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68210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A725A987-B063-C54C-A2D4-52F63C7C8446}"/>
              </a:ext>
            </a:extLst>
          </p:cNvPr>
          <p:cNvSpPr txBox="1">
            <a:spLocks/>
          </p:cNvSpPr>
          <p:nvPr/>
        </p:nvSpPr>
        <p:spPr>
          <a:xfrm>
            <a:off x="4809758" y="1972438"/>
            <a:ext cx="6925041" cy="1571737"/>
          </a:xfrm>
          <a:prstGeom prst="rect">
            <a:avLst/>
          </a:prstGeom>
        </p:spPr>
        <p:txBody>
          <a:bodyPr anchor="ct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575857"/>
                </a:solidFill>
                <a:effectLst/>
                <a:uLnTx/>
                <a:uFillTx/>
                <a:latin typeface="Avenir Next" panose="020B0503020202020204" pitchFamily="34" charset="0"/>
                <a:ea typeface="+mn-ea"/>
                <a:cs typeface="+mn-cs"/>
              </a:rPr>
              <a:t>RQ: New user influx</a:t>
            </a:r>
          </a:p>
          <a:p>
            <a:pPr marL="0" marR="0" lvl="0" indent="0" algn="l" defTabSz="410765" rtl="0" eaLnBrk="1" fontAlgn="auto" latinLnBrk="0" hangingPunct="1">
              <a:lnSpc>
                <a:spcPct val="120000"/>
              </a:lnSpc>
              <a:spcBef>
                <a:spcPts val="0"/>
              </a:spcBef>
              <a:spcAft>
                <a:spcPts val="0"/>
              </a:spcAft>
              <a:buClrTx/>
              <a:buSzPct val="145000"/>
              <a:buFont typeface="Arial" panose="020B0604020202020204" pitchFamily="34" charset="0"/>
              <a:buNone/>
              <a:tabLst/>
              <a:defRPr/>
            </a:pPr>
            <a:r>
              <a:rPr kumimoji="0" lang="en-US" sz="2800" b="0" i="0" u="none" strike="noStrike" kern="0" cap="none" spc="0" normalizeH="0" baseline="0" noProof="0" dirty="0">
                <a:ln>
                  <a:noFill/>
                </a:ln>
                <a:solidFill>
                  <a:srgbClr val="575857"/>
                </a:solidFill>
                <a:effectLst/>
                <a:uLnTx/>
                <a:uFillTx/>
                <a:latin typeface="Avenir Next" panose="020B0503020202020204" pitchFamily="34" charset="0"/>
                <a:ea typeface="Helvetica Neue"/>
                <a:cs typeface="Helvetica Neue"/>
                <a:sym typeface="Helvetica Neue"/>
              </a:rPr>
              <a:t>How does quarantining affect the influx of new users to quarantined subreddits?</a:t>
            </a:r>
          </a:p>
        </p:txBody>
      </p:sp>
      <p:sp>
        <p:nvSpPr>
          <p:cNvPr id="2" name="Rectangle 1">
            <a:extLst>
              <a:ext uri="{FF2B5EF4-FFF2-40B4-BE49-F238E27FC236}">
                <a16:creationId xmlns:a16="http://schemas.microsoft.com/office/drawing/2014/main" id="{7922C69E-75F9-2940-A06B-65655FB4B7CB}"/>
              </a:ext>
            </a:extLst>
          </p:cNvPr>
          <p:cNvSpPr/>
          <p:nvPr/>
        </p:nvSpPr>
        <p:spPr>
          <a:xfrm>
            <a:off x="1629143" y="4286562"/>
            <a:ext cx="8933714" cy="1208023"/>
          </a:xfrm>
          <a:prstGeom prst="rect">
            <a:avLst/>
          </a:prstGeom>
        </p:spPr>
        <p:txBody>
          <a:bodyPr wrap="square">
            <a:spAutoFit/>
          </a:bodyPr>
          <a:lstStyle/>
          <a:p>
            <a:pPr lvl="0" algn="ctr">
              <a:lnSpc>
                <a:spcPct val="90000"/>
              </a:lnSpc>
              <a:spcBef>
                <a:spcPct val="0"/>
              </a:spcBef>
              <a:defRPr/>
            </a:pPr>
            <a:r>
              <a:rPr lang="en-US" sz="2000" dirty="0">
                <a:solidFill>
                  <a:schemeClr val="accent6"/>
                </a:solidFill>
                <a:latin typeface="Avenir Next" panose="020B0503020202020204" pitchFamily="34" charset="0"/>
                <a:ea typeface="Helvetica Neue Medium"/>
                <a:cs typeface="Helvetica Neue Medium"/>
              </a:rPr>
              <a:t>Quarantined! Examining the Effects of a Community-wide </a:t>
            </a:r>
          </a:p>
          <a:p>
            <a:pPr lvl="0" algn="ctr">
              <a:lnSpc>
                <a:spcPct val="90000"/>
              </a:lnSpc>
              <a:spcBef>
                <a:spcPct val="0"/>
              </a:spcBef>
              <a:defRPr/>
            </a:pPr>
            <a:r>
              <a:rPr lang="en-US" sz="2000" dirty="0">
                <a:solidFill>
                  <a:schemeClr val="accent6"/>
                </a:solidFill>
                <a:latin typeface="Avenir Next" panose="020B0503020202020204" pitchFamily="34" charset="0"/>
                <a:ea typeface="Helvetica Neue Medium"/>
                <a:cs typeface="Helvetica Neue Medium"/>
              </a:rPr>
              <a:t>Moderation Intervention on Reddit</a:t>
            </a:r>
          </a:p>
          <a:p>
            <a:pPr lvl="0" algn="ctr">
              <a:lnSpc>
                <a:spcPct val="90000"/>
              </a:lnSpc>
              <a:spcBef>
                <a:spcPct val="0"/>
              </a:spcBef>
              <a:defRPr/>
            </a:pPr>
            <a:r>
              <a:rPr lang="en-US" sz="2000" b="1" dirty="0">
                <a:solidFill>
                  <a:schemeClr val="accent6"/>
                </a:solidFill>
                <a:latin typeface="Avenir Next" panose="020B0503020202020204" pitchFamily="34" charset="0"/>
                <a:ea typeface="Helvetica Neue Medium"/>
                <a:cs typeface="Helvetica Neue Medium"/>
              </a:rPr>
              <a:t>Shagun Jhaver</a:t>
            </a:r>
            <a:r>
              <a:rPr lang="en-US" sz="2000" dirty="0">
                <a:solidFill>
                  <a:schemeClr val="accent6"/>
                </a:solidFill>
                <a:latin typeface="Avenir Next" panose="020B0503020202020204" pitchFamily="34" charset="0"/>
                <a:ea typeface="Helvetica Neue Medium"/>
                <a:cs typeface="Helvetica Neue Medium"/>
              </a:rPr>
              <a:t>, Eshwar Chandrasekharan, Amy </a:t>
            </a:r>
            <a:r>
              <a:rPr lang="en-US" sz="2000" dirty="0" err="1">
                <a:solidFill>
                  <a:schemeClr val="accent6"/>
                </a:solidFill>
                <a:latin typeface="Avenir Next" panose="020B0503020202020204" pitchFamily="34" charset="0"/>
                <a:ea typeface="Helvetica Neue Medium"/>
                <a:cs typeface="Helvetica Neue Medium"/>
              </a:rPr>
              <a:t>Bruckman</a:t>
            </a:r>
            <a:r>
              <a:rPr lang="en-US" sz="2000" dirty="0">
                <a:solidFill>
                  <a:schemeClr val="accent6"/>
                </a:solidFill>
                <a:latin typeface="Avenir Next" panose="020B0503020202020204" pitchFamily="34" charset="0"/>
                <a:ea typeface="Helvetica Neue Medium"/>
                <a:cs typeface="Helvetica Neue Medium"/>
              </a:rPr>
              <a:t>, Eric Gilbert </a:t>
            </a:r>
          </a:p>
          <a:p>
            <a:pPr lvl="0" algn="ctr">
              <a:lnSpc>
                <a:spcPct val="90000"/>
              </a:lnSpc>
              <a:spcBef>
                <a:spcPct val="0"/>
              </a:spcBef>
              <a:defRPr/>
            </a:pPr>
            <a:r>
              <a:rPr lang="en-US" sz="2000" dirty="0">
                <a:solidFill>
                  <a:schemeClr val="accent6"/>
                </a:solidFill>
                <a:latin typeface="Avenir Next" panose="020B0503020202020204" pitchFamily="34" charset="0"/>
                <a:ea typeface="Helvetica Neue Medium"/>
                <a:cs typeface="Helvetica Neue Medium"/>
              </a:rPr>
              <a:t>(Under review at CSCW)</a:t>
            </a:r>
            <a:endParaRPr lang="en-US" sz="2000" dirty="0">
              <a:solidFill>
                <a:schemeClr val="accent5"/>
              </a:solidFill>
              <a:latin typeface="Avenir Next" panose="020B0503020202020204" pitchFamily="34" charset="0"/>
              <a:ea typeface="Helvetica Neue Medium"/>
              <a:cs typeface="Helvetica Neue Medium"/>
            </a:endParaRPr>
          </a:p>
        </p:txBody>
      </p:sp>
      <p:sp>
        <p:nvSpPr>
          <p:cNvPr id="9" name="Rectangle 8">
            <a:extLst>
              <a:ext uri="{FF2B5EF4-FFF2-40B4-BE49-F238E27FC236}">
                <a16:creationId xmlns:a16="http://schemas.microsoft.com/office/drawing/2014/main" id="{E142DFDC-44D8-9A4A-9174-49273485E3E9}"/>
              </a:ext>
            </a:extLst>
          </p:cNvPr>
          <p:cNvSpPr/>
          <p:nvPr/>
        </p:nvSpPr>
        <p:spPr>
          <a:xfrm>
            <a:off x="685800" y="2438400"/>
            <a:ext cx="3505200" cy="838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venir Next" panose="020B0503020202020204" pitchFamily="34" charset="0"/>
                <a:ea typeface="+mn-ea"/>
                <a:cs typeface="+mn-cs"/>
              </a:rPr>
              <a:t>Effectiveness: </a:t>
            </a:r>
            <a:r>
              <a:rPr kumimoji="0" lang="en-US" sz="2400" b="1" i="0" u="none" strike="noStrike" kern="1200" cap="none" spc="0" normalizeH="0" baseline="0" noProof="0" dirty="0">
                <a:ln>
                  <a:noFill/>
                </a:ln>
                <a:solidFill>
                  <a:srgbClr val="FFFFFF"/>
                </a:solidFill>
                <a:effectLst/>
                <a:uLnTx/>
                <a:uFillTx/>
                <a:latin typeface="Avenir Next" panose="020B0503020202020204" pitchFamily="34" charset="0"/>
                <a:ea typeface="+mn-ea"/>
                <a:cs typeface="+mn-cs"/>
              </a:rPr>
              <a:t>Study 1</a:t>
            </a:r>
          </a:p>
        </p:txBody>
      </p:sp>
      <p:sp>
        <p:nvSpPr>
          <p:cNvPr id="7" name="Rounded Rectangle 6">
            <a:extLst>
              <a:ext uri="{FF2B5EF4-FFF2-40B4-BE49-F238E27FC236}">
                <a16:creationId xmlns:a16="http://schemas.microsoft.com/office/drawing/2014/main" id="{641F842B-A403-7F47-9452-467F5085FAF4}"/>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1</a:t>
            </a:r>
          </a:p>
        </p:txBody>
      </p:sp>
      <p:sp>
        <p:nvSpPr>
          <p:cNvPr id="8" name="Rectangle 7">
            <a:extLst>
              <a:ext uri="{FF2B5EF4-FFF2-40B4-BE49-F238E27FC236}">
                <a16:creationId xmlns:a16="http://schemas.microsoft.com/office/drawing/2014/main" id="{85E4E612-64B1-9446-957C-D56ECBA2EE51}"/>
              </a:ext>
            </a:extLst>
          </p:cNvPr>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593052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D8CA45-6461-F541-8673-E1D82494D161}"/>
              </a:ext>
            </a:extLst>
          </p:cNvPr>
          <p:cNvSpPr/>
          <p:nvPr/>
        </p:nvSpPr>
        <p:spPr>
          <a:xfrm>
            <a:off x="1908507" y="1219200"/>
            <a:ext cx="8374985" cy="646331"/>
          </a:xfrm>
          <a:prstGeom prst="rect">
            <a:avLst/>
          </a:prstGeom>
        </p:spPr>
        <p:txBody>
          <a:bodyPr wrap="none">
            <a:spAutoFit/>
          </a:bodyPr>
          <a:lstStyle/>
          <a:p>
            <a:pPr algn="ctr"/>
            <a:r>
              <a:rPr lang="en-US" sz="3600" b="1" dirty="0">
                <a:solidFill>
                  <a:schemeClr val="accent4"/>
                </a:solidFill>
                <a:latin typeface="Avenir Next" panose="020B0503020202020204" pitchFamily="34" charset="0"/>
              </a:rPr>
              <a:t>Two Largest Quarantined Subreddits</a:t>
            </a:r>
            <a:endParaRPr lang="en-US" sz="1200" b="1" dirty="0">
              <a:solidFill>
                <a:schemeClr val="accent4"/>
              </a:solidFill>
              <a:latin typeface="Avenir Next" panose="020B0503020202020204" pitchFamily="34" charset="0"/>
            </a:endParaRPr>
          </a:p>
        </p:txBody>
      </p:sp>
      <p:sp>
        <p:nvSpPr>
          <p:cNvPr id="2" name="Rectangle 1">
            <a:extLst>
              <a:ext uri="{FF2B5EF4-FFF2-40B4-BE49-F238E27FC236}">
                <a16:creationId xmlns:a16="http://schemas.microsoft.com/office/drawing/2014/main" id="{53F2ECE3-B7C1-FE47-91E2-7703F4D02EEE}"/>
              </a:ext>
            </a:extLst>
          </p:cNvPr>
          <p:cNvSpPr/>
          <p:nvPr/>
        </p:nvSpPr>
        <p:spPr>
          <a:xfrm>
            <a:off x="1889457" y="2222480"/>
            <a:ext cx="4495800" cy="3416320"/>
          </a:xfrm>
          <a:prstGeom prst="rect">
            <a:avLst/>
          </a:prstGeom>
        </p:spPr>
        <p:txBody>
          <a:bodyPr wrap="square">
            <a:spAutoFit/>
          </a:bodyPr>
          <a:lstStyle/>
          <a:p>
            <a:pPr marL="514350" indent="-514350">
              <a:buFont typeface="+mj-lt"/>
              <a:buAutoNum type="arabicPeriod"/>
            </a:pPr>
            <a:r>
              <a:rPr lang="en-US" sz="2400" dirty="0">
                <a:solidFill>
                  <a:schemeClr val="accent6"/>
                </a:solidFill>
                <a:latin typeface="Avenir Next" panose="020B0503020202020204" pitchFamily="34" charset="0"/>
              </a:rPr>
              <a:t>r/</a:t>
            </a:r>
            <a:r>
              <a:rPr lang="en-US" sz="2400" dirty="0" err="1">
                <a:solidFill>
                  <a:schemeClr val="accent6"/>
                </a:solidFill>
                <a:latin typeface="Avenir Next" panose="020B0503020202020204" pitchFamily="34" charset="0"/>
              </a:rPr>
              <a:t>TheRedPill</a:t>
            </a:r>
            <a:endParaRPr lang="en-US" sz="2400" dirty="0">
              <a:solidFill>
                <a:schemeClr val="accent6"/>
              </a:solidFill>
              <a:latin typeface="Avenir Next" panose="020B0503020202020204" pitchFamily="34" charset="0"/>
            </a:endParaRPr>
          </a:p>
          <a:p>
            <a:pPr lvl="1"/>
            <a:r>
              <a:rPr lang="en-US" sz="2400" dirty="0">
                <a:solidFill>
                  <a:schemeClr val="accent6"/>
                </a:solidFill>
                <a:latin typeface="Avenir Next" panose="020B0503020202020204" pitchFamily="34" charset="0"/>
              </a:rPr>
              <a:t>Misogyny</a:t>
            </a:r>
          </a:p>
          <a:p>
            <a:pPr lvl="1"/>
            <a:r>
              <a:rPr lang="en-US" sz="2400" dirty="0">
                <a:solidFill>
                  <a:schemeClr val="accent6"/>
                </a:solidFill>
                <a:latin typeface="Avenir Next" panose="020B0503020202020204" pitchFamily="34" charset="0"/>
              </a:rPr>
              <a:t>Anti-feminist discourse</a:t>
            </a:r>
          </a:p>
          <a:p>
            <a:pPr lvl="1"/>
            <a:r>
              <a:rPr lang="en-US" sz="2400" dirty="0">
                <a:solidFill>
                  <a:schemeClr val="accent6"/>
                </a:solidFill>
                <a:latin typeface="Avenir Next" panose="020B0503020202020204" pitchFamily="34" charset="0"/>
              </a:rPr>
              <a:t>250K subscribers</a:t>
            </a:r>
          </a:p>
          <a:p>
            <a:pPr lvl="1"/>
            <a:endParaRPr lang="en-US" sz="2400" dirty="0">
              <a:solidFill>
                <a:schemeClr val="accent6"/>
              </a:solidFill>
              <a:latin typeface="Avenir Next" panose="020B0503020202020204" pitchFamily="34" charset="0"/>
            </a:endParaRPr>
          </a:p>
          <a:p>
            <a:pPr marL="514350" indent="-514350">
              <a:buFont typeface="+mj-lt"/>
              <a:buAutoNum type="arabicPeriod"/>
            </a:pPr>
            <a:r>
              <a:rPr lang="en-US" sz="2400" dirty="0">
                <a:solidFill>
                  <a:schemeClr val="accent6"/>
                </a:solidFill>
                <a:latin typeface="Avenir Next" panose="020B0503020202020204" pitchFamily="34" charset="0"/>
              </a:rPr>
              <a:t>r/</a:t>
            </a:r>
            <a:r>
              <a:rPr lang="en-US" sz="2400" dirty="0" err="1">
                <a:solidFill>
                  <a:schemeClr val="accent6"/>
                </a:solidFill>
                <a:latin typeface="Avenir Next" panose="020B0503020202020204" pitchFamily="34" charset="0"/>
              </a:rPr>
              <a:t>TheDonald</a:t>
            </a:r>
            <a:endParaRPr lang="en-US" sz="2400" dirty="0">
              <a:solidFill>
                <a:schemeClr val="accent6"/>
              </a:solidFill>
              <a:latin typeface="Avenir Next" panose="020B0503020202020204" pitchFamily="34" charset="0"/>
            </a:endParaRPr>
          </a:p>
          <a:p>
            <a:pPr lvl="1"/>
            <a:r>
              <a:rPr lang="en-US" sz="2400" dirty="0">
                <a:solidFill>
                  <a:schemeClr val="accent6"/>
                </a:solidFill>
                <a:latin typeface="Avenir Next" panose="020B0503020202020204" pitchFamily="34" charset="0"/>
              </a:rPr>
              <a:t>Racism</a:t>
            </a:r>
          </a:p>
          <a:p>
            <a:pPr lvl="1"/>
            <a:r>
              <a:rPr lang="en-US" sz="2400" dirty="0">
                <a:solidFill>
                  <a:schemeClr val="accent6"/>
                </a:solidFill>
                <a:latin typeface="Avenir Next" panose="020B0503020202020204" pitchFamily="34" charset="0"/>
              </a:rPr>
              <a:t>Far-right discourse</a:t>
            </a:r>
          </a:p>
          <a:p>
            <a:pPr lvl="1"/>
            <a:r>
              <a:rPr lang="en-US" sz="2400" dirty="0">
                <a:solidFill>
                  <a:schemeClr val="accent6"/>
                </a:solidFill>
                <a:latin typeface="Avenir Next" panose="020B0503020202020204" pitchFamily="34" charset="0"/>
              </a:rPr>
              <a:t>750K subscribers</a:t>
            </a:r>
          </a:p>
        </p:txBody>
      </p:sp>
      <p:pic>
        <p:nvPicPr>
          <p:cNvPr id="16" name="Picture 4" descr="Image result for theredpill reddit">
            <a:extLst>
              <a:ext uri="{FF2B5EF4-FFF2-40B4-BE49-F238E27FC236}">
                <a16:creationId xmlns:a16="http://schemas.microsoft.com/office/drawing/2014/main" id="{B8937249-3FD6-4F49-BB01-9E2D8D84F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603" y="2089840"/>
            <a:ext cx="3369797" cy="18726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6" descr="Graphical user interface, application&#10;&#10;Description automatically generated">
            <a:extLst>
              <a:ext uri="{FF2B5EF4-FFF2-40B4-BE49-F238E27FC236}">
                <a16:creationId xmlns:a16="http://schemas.microsoft.com/office/drawing/2014/main" id="{1331E91B-B212-1D4F-ADE0-DA0E226160D8}"/>
              </a:ext>
            </a:extLst>
          </p:cNvPr>
          <p:cNvPicPr>
            <a:picLocks noChangeAspect="1"/>
          </p:cNvPicPr>
          <p:nvPr/>
        </p:nvPicPr>
        <p:blipFill rotWithShape="1">
          <a:blip r:embed="rId5"/>
          <a:srcRect l="21359"/>
          <a:stretch/>
        </p:blipFill>
        <p:spPr>
          <a:xfrm>
            <a:off x="6688603" y="4186844"/>
            <a:ext cx="3369797" cy="1622024"/>
          </a:xfrm>
          <a:prstGeom prst="rect">
            <a:avLst/>
          </a:prstGeom>
          <a:ln>
            <a:noFill/>
          </a:ln>
          <a:effectLst>
            <a:outerShdw blurRad="292100" dist="139700" dir="2700000" algn="tl" rotWithShape="0">
              <a:srgbClr val="333333">
                <a:alpha val="65000"/>
              </a:srgbClr>
            </a:outerShdw>
          </a:effectLst>
        </p:spPr>
      </p:pic>
      <p:sp>
        <p:nvSpPr>
          <p:cNvPr id="10" name="Rounded Rectangle 9">
            <a:extLst>
              <a:ext uri="{FF2B5EF4-FFF2-40B4-BE49-F238E27FC236}">
                <a16:creationId xmlns:a16="http://schemas.microsoft.com/office/drawing/2014/main" id="{BCDB7A71-E527-F34D-8AD7-E45CD5F4A502}"/>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1201361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D8CA45-6461-F541-8673-E1D82494D161}"/>
              </a:ext>
            </a:extLst>
          </p:cNvPr>
          <p:cNvSpPr/>
          <p:nvPr/>
        </p:nvSpPr>
        <p:spPr>
          <a:xfrm>
            <a:off x="4115488" y="1048953"/>
            <a:ext cx="3961021" cy="646331"/>
          </a:xfrm>
          <a:prstGeom prst="rect">
            <a:avLst/>
          </a:prstGeom>
        </p:spPr>
        <p:txBody>
          <a:bodyPr wrap="none">
            <a:spAutoFit/>
          </a:bodyPr>
          <a:lstStyle/>
          <a:p>
            <a:pPr algn="ctr"/>
            <a:r>
              <a:rPr lang="en-US" sz="3600" b="1" dirty="0">
                <a:solidFill>
                  <a:schemeClr val="accent4"/>
                </a:solidFill>
                <a:latin typeface="Avenir Next" panose="020B0503020202020204" pitchFamily="34" charset="0"/>
              </a:rPr>
              <a:t>Data Preparation</a:t>
            </a:r>
            <a:endParaRPr lang="en-US" sz="1200" b="1" dirty="0">
              <a:solidFill>
                <a:schemeClr val="accent4"/>
              </a:solidFill>
              <a:latin typeface="Avenir Next" panose="020B0503020202020204" pitchFamily="34" charset="0"/>
            </a:endParaRPr>
          </a:p>
        </p:txBody>
      </p:sp>
      <p:sp>
        <p:nvSpPr>
          <p:cNvPr id="8" name="Rectangle 7">
            <a:extLst>
              <a:ext uri="{FF2B5EF4-FFF2-40B4-BE49-F238E27FC236}">
                <a16:creationId xmlns:a16="http://schemas.microsoft.com/office/drawing/2014/main" id="{E93E3106-58E1-5C44-BBFA-6787214A9F93}"/>
              </a:ext>
            </a:extLst>
          </p:cNvPr>
          <p:cNvSpPr/>
          <p:nvPr/>
        </p:nvSpPr>
        <p:spPr>
          <a:xfrm>
            <a:off x="3971809" y="1599860"/>
            <a:ext cx="4248371" cy="39126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chemeClr val="accent6"/>
                </a:solidFill>
                <a:effectLst/>
                <a:uFillTx/>
                <a:latin typeface="Avenir Next" panose="020B0503020202020204" pitchFamily="34" charset="0"/>
                <a:sym typeface="Helvetica Neue Medium"/>
              </a:rPr>
              <a:t>85M</a:t>
            </a:r>
            <a:r>
              <a:rPr kumimoji="0" lang="en-US" sz="2000" i="0" u="none" strike="noStrike" cap="none" spc="0" normalizeH="0" dirty="0">
                <a:ln>
                  <a:noFill/>
                </a:ln>
                <a:solidFill>
                  <a:schemeClr val="accent6"/>
                </a:solidFill>
                <a:effectLst/>
                <a:uFillTx/>
                <a:latin typeface="Avenir Next" panose="020B0503020202020204" pitchFamily="34" charset="0"/>
                <a:sym typeface="Helvetica Neue Medium"/>
              </a:rPr>
              <a:t> </a:t>
            </a:r>
            <a:r>
              <a:rPr lang="en-US" sz="2000" dirty="0">
                <a:solidFill>
                  <a:schemeClr val="accent6"/>
                </a:solidFill>
                <a:latin typeface="Avenir Next" panose="020B0503020202020204" pitchFamily="34" charset="0"/>
                <a:sym typeface="Helvetica Neue Medium"/>
              </a:rPr>
              <a:t>Reddit Posts</a:t>
            </a:r>
            <a:endParaRPr kumimoji="0" lang="en-US" sz="2000" i="0" u="none" strike="noStrike" cap="none" spc="0" normalizeH="0" baseline="0" dirty="0">
              <a:ln>
                <a:noFill/>
              </a:ln>
              <a:solidFill>
                <a:schemeClr val="accent6"/>
              </a:solidFill>
              <a:effectLst/>
              <a:uFillTx/>
              <a:latin typeface="Avenir Next" panose="020B0503020202020204" pitchFamily="34" charset="0"/>
              <a:sym typeface="Helvetica Neue Medium"/>
            </a:endParaRPr>
          </a:p>
        </p:txBody>
      </p:sp>
      <p:sp>
        <p:nvSpPr>
          <p:cNvPr id="9" name="Rectangle 8">
            <a:extLst>
              <a:ext uri="{FF2B5EF4-FFF2-40B4-BE49-F238E27FC236}">
                <a16:creationId xmlns:a16="http://schemas.microsoft.com/office/drawing/2014/main" id="{A0A5A890-8573-9D46-BD4D-1E0957879773}"/>
              </a:ext>
            </a:extLst>
          </p:cNvPr>
          <p:cNvSpPr/>
          <p:nvPr/>
        </p:nvSpPr>
        <p:spPr>
          <a:xfrm>
            <a:off x="2519932" y="2101956"/>
            <a:ext cx="2917682" cy="620673"/>
          </a:xfrm>
          <a:prstGeom prst="rect">
            <a:avLst/>
          </a:prstGeom>
          <a:solidFill>
            <a:schemeClr val="accent4"/>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Avenir Next" panose="020B0503020202020204" pitchFamily="34" charset="0"/>
              </a:rPr>
              <a:t>r/</a:t>
            </a:r>
            <a:r>
              <a:rPr lang="en-US" sz="2800" dirty="0" err="1">
                <a:solidFill>
                  <a:schemeClr val="bg1"/>
                </a:solidFill>
                <a:latin typeface="Avenir Next" panose="020B0503020202020204" pitchFamily="34" charset="0"/>
              </a:rPr>
              <a:t>TheRedPill</a:t>
            </a:r>
            <a:endParaRPr kumimoji="0" lang="en-US" sz="2400" b="0" i="0" u="none" strike="noStrike" kern="1200" cap="none" spc="0" normalizeH="0" baseline="0" noProof="0" dirty="0">
              <a:ln>
                <a:noFill/>
              </a:ln>
              <a:solidFill>
                <a:schemeClr val="bg1"/>
              </a:solidFill>
              <a:effectLst/>
              <a:uLnTx/>
              <a:uFillTx/>
              <a:latin typeface="Avenir Next" panose="020B0503020202020204" pitchFamily="34" charset="0"/>
            </a:endParaRPr>
          </a:p>
        </p:txBody>
      </p:sp>
      <p:cxnSp>
        <p:nvCxnSpPr>
          <p:cNvPr id="10" name="Straight Arrow Connector 9">
            <a:extLst>
              <a:ext uri="{FF2B5EF4-FFF2-40B4-BE49-F238E27FC236}">
                <a16:creationId xmlns:a16="http://schemas.microsoft.com/office/drawing/2014/main" id="{68C5BB09-AD88-6842-BC41-732C55B54A1F}"/>
              </a:ext>
            </a:extLst>
          </p:cNvPr>
          <p:cNvCxnSpPr>
            <a:cxnSpLocks/>
          </p:cNvCxnSpPr>
          <p:nvPr/>
        </p:nvCxnSpPr>
        <p:spPr>
          <a:xfrm>
            <a:off x="3977368" y="2840481"/>
            <a:ext cx="759" cy="307868"/>
          </a:xfrm>
          <a:prstGeom prst="straightConnector1">
            <a:avLst/>
          </a:prstGeom>
          <a:ln w="22225">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F27187A-F04C-1849-A3A1-D0C7E29356BA}"/>
              </a:ext>
            </a:extLst>
          </p:cNvPr>
          <p:cNvSpPr/>
          <p:nvPr/>
        </p:nvSpPr>
        <p:spPr>
          <a:xfrm>
            <a:off x="6899264" y="2101956"/>
            <a:ext cx="2917682" cy="620673"/>
          </a:xfrm>
          <a:prstGeom prst="rect">
            <a:avLst/>
          </a:prstGeom>
          <a:solidFill>
            <a:schemeClr val="accent4"/>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Avenir Next" panose="020B0503020202020204" pitchFamily="34" charset="0"/>
              </a:rPr>
              <a:t>r/</a:t>
            </a:r>
            <a:r>
              <a:rPr lang="en-US" sz="2800" dirty="0" err="1">
                <a:solidFill>
                  <a:schemeClr val="bg1"/>
                </a:solidFill>
                <a:latin typeface="Avenir Next" panose="020B0503020202020204" pitchFamily="34" charset="0"/>
              </a:rPr>
              <a:t>The_Donald</a:t>
            </a:r>
            <a:endParaRPr kumimoji="0" lang="en-US" sz="2400" b="0" i="0" u="none" strike="noStrike" kern="1200" cap="none" spc="0" normalizeH="0" baseline="0" noProof="0" dirty="0">
              <a:ln>
                <a:noFill/>
              </a:ln>
              <a:solidFill>
                <a:schemeClr val="bg1"/>
              </a:solidFill>
              <a:effectLst/>
              <a:uLnTx/>
              <a:uFillTx/>
              <a:latin typeface="Avenir Next" panose="020B0503020202020204" pitchFamily="34" charset="0"/>
            </a:endParaRPr>
          </a:p>
        </p:txBody>
      </p:sp>
      <p:sp>
        <p:nvSpPr>
          <p:cNvPr id="12" name="Rectangle 11">
            <a:extLst>
              <a:ext uri="{FF2B5EF4-FFF2-40B4-BE49-F238E27FC236}">
                <a16:creationId xmlns:a16="http://schemas.microsoft.com/office/drawing/2014/main" id="{01C8F785-DCC7-9944-B788-4F98B5C3A0C6}"/>
              </a:ext>
            </a:extLst>
          </p:cNvPr>
          <p:cNvSpPr/>
          <p:nvPr/>
        </p:nvSpPr>
        <p:spPr>
          <a:xfrm>
            <a:off x="2187070" y="3198712"/>
            <a:ext cx="3583405" cy="404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6"/>
                </a:solidFill>
                <a:effectLst/>
                <a:uLnTx/>
                <a:uFillTx/>
                <a:latin typeface="Avenir Next" panose="020B0503020202020204" pitchFamily="34" charset="0"/>
              </a:rPr>
              <a:t>100 </a:t>
            </a:r>
            <a:r>
              <a:rPr kumimoji="0" lang="en-US" b="0" i="0" u="none" strike="noStrike" kern="1200" cap="none" spc="0" normalizeH="0" baseline="0" noProof="0" dirty="0" err="1">
                <a:ln>
                  <a:noFill/>
                </a:ln>
                <a:solidFill>
                  <a:schemeClr val="accent6"/>
                </a:solidFill>
                <a:effectLst/>
                <a:uLnTx/>
                <a:uFillTx/>
                <a:latin typeface="Avenir Next" panose="020B0503020202020204" pitchFamily="34" charset="0"/>
              </a:rPr>
              <a:t>contro</a:t>
            </a:r>
            <a:r>
              <a:rPr lang="en-US" dirty="0">
                <a:solidFill>
                  <a:schemeClr val="accent6"/>
                </a:solidFill>
                <a:latin typeface="Avenir Next" panose="020B0503020202020204" pitchFamily="34" charset="0"/>
              </a:rPr>
              <a:t>l subreddits</a:t>
            </a:r>
            <a:endParaRPr kumimoji="0" lang="en-US" b="0" i="0" u="none" strike="noStrike" kern="1200" cap="none" spc="0" normalizeH="0" baseline="0" noProof="0" dirty="0">
              <a:ln>
                <a:noFill/>
              </a:ln>
              <a:solidFill>
                <a:schemeClr val="accent6"/>
              </a:solidFill>
              <a:effectLst/>
              <a:uLnTx/>
              <a:uFillTx/>
              <a:latin typeface="Avenir Next" panose="020B0503020202020204" pitchFamily="34" charset="0"/>
            </a:endParaRPr>
          </a:p>
        </p:txBody>
      </p:sp>
      <p:sp>
        <p:nvSpPr>
          <p:cNvPr id="13" name="Rectangle 12">
            <a:extLst>
              <a:ext uri="{FF2B5EF4-FFF2-40B4-BE49-F238E27FC236}">
                <a16:creationId xmlns:a16="http://schemas.microsoft.com/office/drawing/2014/main" id="{74EE5F4A-DA8E-E145-918E-F8BC76661CCF}"/>
              </a:ext>
            </a:extLst>
          </p:cNvPr>
          <p:cNvSpPr/>
          <p:nvPr/>
        </p:nvSpPr>
        <p:spPr>
          <a:xfrm>
            <a:off x="6673460" y="3205295"/>
            <a:ext cx="3583402" cy="391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6"/>
                </a:solidFill>
                <a:effectLst/>
                <a:uLnTx/>
                <a:uFillTx/>
                <a:latin typeface="Avenir Next" panose="020B0503020202020204" pitchFamily="34" charset="0"/>
              </a:rPr>
              <a:t>100 </a:t>
            </a:r>
            <a:r>
              <a:rPr kumimoji="0" lang="en-US" b="0" i="0" u="none" strike="noStrike" kern="1200" cap="none" spc="0" normalizeH="0" baseline="0" noProof="0" dirty="0" err="1">
                <a:ln>
                  <a:noFill/>
                </a:ln>
                <a:solidFill>
                  <a:schemeClr val="accent6"/>
                </a:solidFill>
                <a:effectLst/>
                <a:uLnTx/>
                <a:uFillTx/>
                <a:latin typeface="Avenir Next" panose="020B0503020202020204" pitchFamily="34" charset="0"/>
              </a:rPr>
              <a:t>contro</a:t>
            </a:r>
            <a:r>
              <a:rPr lang="en-US" dirty="0">
                <a:solidFill>
                  <a:schemeClr val="accent6"/>
                </a:solidFill>
                <a:latin typeface="Avenir Next" panose="020B0503020202020204" pitchFamily="34" charset="0"/>
              </a:rPr>
              <a:t>l subreddits</a:t>
            </a:r>
            <a:endParaRPr kumimoji="0" lang="en-US" b="0" i="0" u="none" strike="noStrike" kern="1200" cap="none" spc="0" normalizeH="0" baseline="0" noProof="0" dirty="0">
              <a:ln>
                <a:noFill/>
              </a:ln>
              <a:solidFill>
                <a:schemeClr val="accent6"/>
              </a:solidFill>
              <a:effectLst/>
              <a:uLnTx/>
              <a:uFillTx/>
              <a:latin typeface="Avenir Next" panose="020B0503020202020204" pitchFamily="34" charset="0"/>
            </a:endParaRPr>
          </a:p>
        </p:txBody>
      </p:sp>
      <p:cxnSp>
        <p:nvCxnSpPr>
          <p:cNvPr id="18" name="Straight Arrow Connector 17">
            <a:extLst>
              <a:ext uri="{FF2B5EF4-FFF2-40B4-BE49-F238E27FC236}">
                <a16:creationId xmlns:a16="http://schemas.microsoft.com/office/drawing/2014/main" id="{84652B1D-133B-DE40-B0BC-D74E1888DF9D}"/>
              </a:ext>
            </a:extLst>
          </p:cNvPr>
          <p:cNvCxnSpPr>
            <a:cxnSpLocks/>
          </p:cNvCxnSpPr>
          <p:nvPr/>
        </p:nvCxnSpPr>
        <p:spPr>
          <a:xfrm>
            <a:off x="8465161" y="2840481"/>
            <a:ext cx="0" cy="307868"/>
          </a:xfrm>
          <a:prstGeom prst="straightConnector1">
            <a:avLst/>
          </a:prstGeom>
          <a:ln w="22225">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5D50BD6-AB18-7F4D-B3A9-B8E355ABD065}"/>
              </a:ext>
            </a:extLst>
          </p:cNvPr>
          <p:cNvSpPr txBox="1"/>
          <p:nvPr/>
        </p:nvSpPr>
        <p:spPr>
          <a:xfrm>
            <a:off x="4951029" y="3946780"/>
            <a:ext cx="2289927" cy="39126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chemeClr val="accent4"/>
                </a:solidFill>
                <a:effectLst/>
                <a:uFillTx/>
                <a:latin typeface="Avenir Next" panose="020B0503020202020204" pitchFamily="34" charset="0"/>
                <a:ea typeface="Helvetica Neue"/>
                <a:cs typeface="Helvetica Neue"/>
                <a:sym typeface="Helvetica Neue"/>
              </a:rPr>
              <a:t>For each subreddit</a:t>
            </a:r>
          </a:p>
        </p:txBody>
      </p:sp>
      <p:sp>
        <p:nvSpPr>
          <p:cNvPr id="20" name="Rectangle 19">
            <a:extLst>
              <a:ext uri="{FF2B5EF4-FFF2-40B4-BE49-F238E27FC236}">
                <a16:creationId xmlns:a16="http://schemas.microsoft.com/office/drawing/2014/main" id="{CD7DFDB8-BD8B-D644-91D9-A69083F6B914}"/>
              </a:ext>
            </a:extLst>
          </p:cNvPr>
          <p:cNvSpPr/>
          <p:nvPr/>
        </p:nvSpPr>
        <p:spPr>
          <a:xfrm>
            <a:off x="3833883" y="5647164"/>
            <a:ext cx="4524222" cy="514377"/>
          </a:xfrm>
          <a:prstGeom prst="rect">
            <a:avLst/>
          </a:prstGeom>
          <a:solidFill>
            <a:schemeClr val="accent4"/>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bg1"/>
                </a:solidFill>
                <a:effectLst/>
                <a:uFillTx/>
                <a:latin typeface="Avenir Next" panose="020B0503020202020204" pitchFamily="34" charset="0"/>
                <a:sym typeface="Helvetica Neue Medium"/>
              </a:rPr>
              <a:t>Daily influx of new users</a:t>
            </a:r>
          </a:p>
        </p:txBody>
      </p:sp>
      <p:sp>
        <p:nvSpPr>
          <p:cNvPr id="21" name="Rectangle 20">
            <a:extLst>
              <a:ext uri="{FF2B5EF4-FFF2-40B4-BE49-F238E27FC236}">
                <a16:creationId xmlns:a16="http://schemas.microsoft.com/office/drawing/2014/main" id="{21DC05D0-4614-224E-AB0D-D6B7F9A30B74}"/>
              </a:ext>
            </a:extLst>
          </p:cNvPr>
          <p:cNvSpPr/>
          <p:nvPr/>
        </p:nvSpPr>
        <p:spPr>
          <a:xfrm>
            <a:off x="3971806" y="4261609"/>
            <a:ext cx="4248371" cy="637487"/>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accent6"/>
                </a:solidFill>
                <a:effectLst/>
                <a:uFillTx/>
                <a:latin typeface="Avenir Next" panose="020B0503020202020204" pitchFamily="34" charset="0"/>
                <a:sym typeface="Helvetica Neue Medium"/>
              </a:rPr>
              <a:t>Collect posts six months before to six months after quarantine</a:t>
            </a:r>
          </a:p>
        </p:txBody>
      </p:sp>
      <p:sp>
        <p:nvSpPr>
          <p:cNvPr id="22" name="Down Arrow 21">
            <a:extLst>
              <a:ext uri="{FF2B5EF4-FFF2-40B4-BE49-F238E27FC236}">
                <a16:creationId xmlns:a16="http://schemas.microsoft.com/office/drawing/2014/main" id="{128EFC84-0477-964F-918E-1340D55BDB36}"/>
              </a:ext>
            </a:extLst>
          </p:cNvPr>
          <p:cNvSpPr/>
          <p:nvPr/>
        </p:nvSpPr>
        <p:spPr>
          <a:xfrm>
            <a:off x="5860640" y="4998810"/>
            <a:ext cx="484632" cy="548640"/>
          </a:xfrm>
          <a:prstGeom prst="downArrow">
            <a:avLst/>
          </a:prstGeom>
          <a:solidFill>
            <a:schemeClr val="accent4"/>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Down Arrow 22">
            <a:extLst>
              <a:ext uri="{FF2B5EF4-FFF2-40B4-BE49-F238E27FC236}">
                <a16:creationId xmlns:a16="http://schemas.microsoft.com/office/drawing/2014/main" id="{6E1CB66A-4512-7D4B-942F-02D140DF0FF8}"/>
              </a:ext>
            </a:extLst>
          </p:cNvPr>
          <p:cNvSpPr/>
          <p:nvPr/>
        </p:nvSpPr>
        <p:spPr>
          <a:xfrm>
            <a:off x="5860640" y="3359194"/>
            <a:ext cx="484632" cy="548640"/>
          </a:xfrm>
          <a:prstGeom prst="downArrow">
            <a:avLst/>
          </a:prstGeom>
          <a:solidFill>
            <a:schemeClr val="accent4"/>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341" tIns="41341" rIns="41341" bIns="41341" numCol="1" spcCol="38100" rtlCol="0" anchor="ctr">
            <a:spAutoFit/>
          </a:bodyPr>
          <a:lstStyle/>
          <a:p>
            <a:pPr marL="0" marR="0" indent="0" algn="ctr" defTabSz="475423"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Rounded Rectangle 23">
            <a:extLst>
              <a:ext uri="{FF2B5EF4-FFF2-40B4-BE49-F238E27FC236}">
                <a16:creationId xmlns:a16="http://schemas.microsoft.com/office/drawing/2014/main" id="{0AF52FA4-B6D8-5C43-8F69-BD0A554BBA0F}"/>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542745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P spid="13" grpId="0"/>
      <p:bldP spid="19" grpId="0"/>
      <p:bldP spid="20" grpId="0" animBg="1"/>
      <p:bldP spid="21" grpId="0" animBg="1"/>
      <p:bldP spid="22" grpId="0" animBg="1"/>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D8CA45-6461-F541-8673-E1D82494D161}"/>
              </a:ext>
            </a:extLst>
          </p:cNvPr>
          <p:cNvSpPr/>
          <p:nvPr/>
        </p:nvSpPr>
        <p:spPr>
          <a:xfrm>
            <a:off x="685800" y="1422573"/>
            <a:ext cx="2172390" cy="646331"/>
          </a:xfrm>
          <a:prstGeom prst="rect">
            <a:avLst/>
          </a:prstGeom>
        </p:spPr>
        <p:txBody>
          <a:bodyPr wrap="none">
            <a:spAutoFit/>
          </a:bodyPr>
          <a:lstStyle/>
          <a:p>
            <a:r>
              <a:rPr lang="en-US" sz="3600" b="1" dirty="0">
                <a:solidFill>
                  <a:schemeClr val="accent4"/>
                </a:solidFill>
                <a:latin typeface="Avenir Next" panose="020B0503020202020204" pitchFamily="34" charset="0"/>
              </a:rPr>
              <a:t>Methods</a:t>
            </a:r>
            <a:endParaRPr lang="en-US" sz="1200" b="1" dirty="0">
              <a:solidFill>
                <a:schemeClr val="accent4"/>
              </a:solidFill>
              <a:latin typeface="Avenir Next" panose="020B0503020202020204" pitchFamily="34" charset="0"/>
            </a:endParaRPr>
          </a:p>
        </p:txBody>
      </p:sp>
      <p:sp>
        <p:nvSpPr>
          <p:cNvPr id="2" name="Rectangle 1">
            <a:extLst>
              <a:ext uri="{FF2B5EF4-FFF2-40B4-BE49-F238E27FC236}">
                <a16:creationId xmlns:a16="http://schemas.microsoft.com/office/drawing/2014/main" id="{183C4E48-AC53-6543-BD11-49C997BDD929}"/>
              </a:ext>
            </a:extLst>
          </p:cNvPr>
          <p:cNvSpPr/>
          <p:nvPr/>
        </p:nvSpPr>
        <p:spPr>
          <a:xfrm>
            <a:off x="685799" y="2362200"/>
            <a:ext cx="5334001" cy="3908762"/>
          </a:xfrm>
          <a:prstGeom prst="rect">
            <a:avLst/>
          </a:prstGeom>
        </p:spPr>
        <p:txBody>
          <a:bodyPr wrap="square">
            <a:spAutoFit/>
          </a:bodyPr>
          <a:lstStyle/>
          <a:p>
            <a:r>
              <a:rPr lang="en-US" sz="2400" b="1" dirty="0">
                <a:solidFill>
                  <a:schemeClr val="accent6"/>
                </a:solidFill>
              </a:rPr>
              <a:t>Interrupted Time-series (ITS) Analysis</a:t>
            </a:r>
          </a:p>
          <a:p>
            <a:pPr marL="285750" indent="-285750">
              <a:buFont typeface="Arial" panose="020B0604020202020204" pitchFamily="34" charset="0"/>
              <a:buChar char="•"/>
            </a:pPr>
            <a:r>
              <a:rPr lang="en-US" sz="2000" dirty="0">
                <a:solidFill>
                  <a:schemeClr val="accent6"/>
                </a:solidFill>
              </a:rPr>
              <a:t>Accounts for ongoing temporal trends within subreddits</a:t>
            </a:r>
          </a:p>
          <a:p>
            <a:pPr marL="285750" indent="-285750">
              <a:buFont typeface="Arial" panose="020B0604020202020204" pitchFamily="34" charset="0"/>
              <a:buChar char="•"/>
            </a:pPr>
            <a:r>
              <a:rPr lang="en-US" sz="2000" dirty="0">
                <a:solidFill>
                  <a:schemeClr val="accent6"/>
                </a:solidFill>
              </a:rPr>
              <a:t>Calculated </a:t>
            </a:r>
            <a:r>
              <a:rPr lang="el-GR" sz="2000" dirty="0">
                <a:solidFill>
                  <a:schemeClr val="accent6"/>
                </a:solidFill>
              </a:rPr>
              <a:t>β</a:t>
            </a:r>
            <a:r>
              <a:rPr lang="en-US" sz="2000" dirty="0">
                <a:solidFill>
                  <a:schemeClr val="accent6"/>
                </a:solidFill>
              </a:rPr>
              <a:t> (degree of change in DV per unit increase in IV)</a:t>
            </a:r>
          </a:p>
          <a:p>
            <a:endParaRPr lang="en-US" sz="2000" dirty="0">
              <a:solidFill>
                <a:schemeClr val="accent6"/>
              </a:solidFill>
            </a:endParaRPr>
          </a:p>
          <a:p>
            <a:r>
              <a:rPr lang="en-US" sz="2400" b="1" dirty="0">
                <a:solidFill>
                  <a:schemeClr val="accent6"/>
                </a:solidFill>
              </a:rPr>
              <a:t>Bootstrapping Tests</a:t>
            </a:r>
          </a:p>
          <a:p>
            <a:pPr marL="285750" indent="-285750">
              <a:buFont typeface="Arial" panose="020B0604020202020204" pitchFamily="34" charset="0"/>
              <a:buChar char="•"/>
            </a:pPr>
            <a:r>
              <a:rPr lang="en-US" sz="2000" dirty="0">
                <a:solidFill>
                  <a:schemeClr val="accent6"/>
                </a:solidFill>
              </a:rPr>
              <a:t>Multiple simulations to compute </a:t>
            </a:r>
            <a:r>
              <a:rPr lang="el-GR" sz="2000" dirty="0">
                <a:solidFill>
                  <a:schemeClr val="accent6"/>
                </a:solidFill>
              </a:rPr>
              <a:t>β</a:t>
            </a:r>
            <a:r>
              <a:rPr lang="en-US" sz="2000" dirty="0">
                <a:solidFill>
                  <a:schemeClr val="accent6"/>
                </a:solidFill>
              </a:rPr>
              <a:t> distribution for control subreddits</a:t>
            </a:r>
          </a:p>
          <a:p>
            <a:pPr marL="285750" indent="-285750">
              <a:buFont typeface="Arial" panose="020B0604020202020204" pitchFamily="34" charset="0"/>
              <a:buChar char="•"/>
            </a:pPr>
            <a:r>
              <a:rPr lang="en-US" sz="2000" dirty="0">
                <a:solidFill>
                  <a:schemeClr val="accent6"/>
                </a:solidFill>
              </a:rPr>
              <a:t>Examine whether </a:t>
            </a:r>
            <a:r>
              <a:rPr lang="el-GR" sz="2000" dirty="0">
                <a:solidFill>
                  <a:schemeClr val="accent6"/>
                </a:solidFill>
              </a:rPr>
              <a:t>β</a:t>
            </a:r>
            <a:r>
              <a:rPr lang="en-US" sz="2000" dirty="0">
                <a:solidFill>
                  <a:schemeClr val="accent6"/>
                </a:solidFill>
              </a:rPr>
              <a:t>(</a:t>
            </a:r>
            <a:r>
              <a:rPr lang="en-US" sz="2000" dirty="0" err="1">
                <a:solidFill>
                  <a:schemeClr val="accent6"/>
                </a:solidFill>
              </a:rPr>
              <a:t>TheRedPill</a:t>
            </a:r>
            <a:r>
              <a:rPr lang="en-US" sz="2000" dirty="0">
                <a:solidFill>
                  <a:schemeClr val="accent6"/>
                </a:solidFill>
              </a:rPr>
              <a:t>) or </a:t>
            </a:r>
            <a:r>
              <a:rPr lang="el-GR" sz="2000" dirty="0">
                <a:solidFill>
                  <a:schemeClr val="accent6"/>
                </a:solidFill>
              </a:rPr>
              <a:t>β</a:t>
            </a:r>
            <a:r>
              <a:rPr lang="en-US" sz="2000" dirty="0">
                <a:solidFill>
                  <a:schemeClr val="accent6"/>
                </a:solidFill>
              </a:rPr>
              <a:t>(</a:t>
            </a:r>
            <a:r>
              <a:rPr lang="en-US" sz="2000" dirty="0" err="1">
                <a:solidFill>
                  <a:schemeClr val="accent6"/>
                </a:solidFill>
              </a:rPr>
              <a:t>The_Donald</a:t>
            </a:r>
            <a:r>
              <a:rPr lang="en-US" sz="2000" dirty="0">
                <a:solidFill>
                  <a:schemeClr val="accent6"/>
                </a:solidFill>
              </a:rPr>
              <a:t>) is extreme in related to control distribution</a:t>
            </a:r>
          </a:p>
        </p:txBody>
      </p:sp>
      <p:pic>
        <p:nvPicPr>
          <p:cNvPr id="24" name="Content Placeholder 5" descr="Chart&#10;&#10;Description automatically generated">
            <a:extLst>
              <a:ext uri="{FF2B5EF4-FFF2-40B4-BE49-F238E27FC236}">
                <a16:creationId xmlns:a16="http://schemas.microsoft.com/office/drawing/2014/main" id="{E42ED1A1-3E5A-6B47-8F95-CA8A10E21076}"/>
              </a:ext>
            </a:extLst>
          </p:cNvPr>
          <p:cNvPicPr>
            <a:picLocks noChangeAspect="1"/>
          </p:cNvPicPr>
          <p:nvPr/>
        </p:nvPicPr>
        <p:blipFill>
          <a:blip r:embed="rId4"/>
          <a:stretch>
            <a:fillRect/>
          </a:stretch>
        </p:blipFill>
        <p:spPr>
          <a:xfrm>
            <a:off x="6172202" y="1863669"/>
            <a:ext cx="5181600" cy="4167160"/>
          </a:xfrm>
          <a:prstGeom prst="rect">
            <a:avLst/>
          </a:prstGeom>
        </p:spPr>
      </p:pic>
      <p:sp>
        <p:nvSpPr>
          <p:cNvPr id="8" name="Rounded Rectangle 7">
            <a:extLst>
              <a:ext uri="{FF2B5EF4-FFF2-40B4-BE49-F238E27FC236}">
                <a16:creationId xmlns:a16="http://schemas.microsoft.com/office/drawing/2014/main" id="{AA245570-8F6A-4143-A0E6-BFCE37F2D638}"/>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3355642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EF38FF37-3E3C-5145-96AD-D53A8D3DF70D}"/>
              </a:ext>
            </a:extLst>
          </p:cNvPr>
          <p:cNvSpPr txBox="1"/>
          <p:nvPr/>
        </p:nvSpPr>
        <p:spPr>
          <a:xfrm>
            <a:off x="609600" y="5638800"/>
            <a:ext cx="6892706" cy="577081"/>
          </a:xfrm>
          <a:prstGeom prst="rect">
            <a:avLst/>
          </a:prstGeom>
        </p:spPr>
        <p:txBody>
          <a:bodyPr lIns="0" tIns="0" rIns="0" bIns="0" rtlCol="0" anchor="t">
            <a:spAutoFit/>
          </a:bodyPr>
          <a:lstStyle/>
          <a:p>
            <a:pPr>
              <a:lnSpc>
                <a:spcPts val="4400"/>
              </a:lnSpc>
            </a:pPr>
            <a:r>
              <a:rPr lang="en-US" sz="4000" b="1" dirty="0">
                <a:solidFill>
                  <a:schemeClr val="accent6"/>
                </a:solidFill>
                <a:latin typeface="Avenir Next" panose="020B0503020202020204" pitchFamily="34" charset="0"/>
              </a:rPr>
              <a:t>Findings</a:t>
            </a:r>
          </a:p>
        </p:txBody>
      </p:sp>
      <p:sp>
        <p:nvSpPr>
          <p:cNvPr id="5" name="Rounded Rectangle 4">
            <a:extLst>
              <a:ext uri="{FF2B5EF4-FFF2-40B4-BE49-F238E27FC236}">
                <a16:creationId xmlns:a16="http://schemas.microsoft.com/office/drawing/2014/main" id="{65AB9936-2EDD-1E49-9EA0-7E7E3E492560}"/>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1</a:t>
            </a:r>
          </a:p>
        </p:txBody>
      </p:sp>
    </p:spTree>
    <p:extLst>
      <p:ext uri="{BB962C8B-B14F-4D97-AF65-F5344CB8AC3E}">
        <p14:creationId xmlns:p14="http://schemas.microsoft.com/office/powerpoint/2010/main" val="3817280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D8CA45-6461-F541-8673-E1D82494D161}"/>
              </a:ext>
            </a:extLst>
          </p:cNvPr>
          <p:cNvSpPr/>
          <p:nvPr/>
        </p:nvSpPr>
        <p:spPr>
          <a:xfrm>
            <a:off x="1312703" y="1303359"/>
            <a:ext cx="9566593" cy="646331"/>
          </a:xfrm>
          <a:prstGeom prst="rect">
            <a:avLst/>
          </a:prstGeom>
        </p:spPr>
        <p:txBody>
          <a:bodyPr wrap="none">
            <a:spAutoFit/>
          </a:bodyPr>
          <a:lstStyle/>
          <a:p>
            <a:pPr algn="ctr"/>
            <a:r>
              <a:rPr lang="en-US" sz="3600" b="1" dirty="0">
                <a:solidFill>
                  <a:schemeClr val="accent4"/>
                </a:solidFill>
                <a:latin typeface="Avenir Next" panose="020B0503020202020204" pitchFamily="34" charset="0"/>
              </a:rPr>
              <a:t>Sharp Decrease in the Influx of New Users</a:t>
            </a:r>
            <a:endParaRPr lang="en-US" sz="1200" b="1" dirty="0">
              <a:solidFill>
                <a:schemeClr val="accent4"/>
              </a:solidFill>
              <a:latin typeface="Avenir Next" panose="020B0503020202020204" pitchFamily="34" charset="0"/>
            </a:endParaRPr>
          </a:p>
        </p:txBody>
      </p:sp>
      <p:grpSp>
        <p:nvGrpSpPr>
          <p:cNvPr id="3" name="Group 2">
            <a:extLst>
              <a:ext uri="{FF2B5EF4-FFF2-40B4-BE49-F238E27FC236}">
                <a16:creationId xmlns:a16="http://schemas.microsoft.com/office/drawing/2014/main" id="{46DB104A-DB6A-5D42-9676-8EFD0987A248}"/>
              </a:ext>
            </a:extLst>
          </p:cNvPr>
          <p:cNvGrpSpPr/>
          <p:nvPr/>
        </p:nvGrpSpPr>
        <p:grpSpPr>
          <a:xfrm>
            <a:off x="1495129" y="1949689"/>
            <a:ext cx="4240651" cy="4021671"/>
            <a:chOff x="1495129" y="1949689"/>
            <a:chExt cx="4240651" cy="4021671"/>
          </a:xfrm>
        </p:grpSpPr>
        <p:sp>
          <p:nvSpPr>
            <p:cNvPr id="8" name="Text Placeholder 7">
              <a:extLst>
                <a:ext uri="{FF2B5EF4-FFF2-40B4-BE49-F238E27FC236}">
                  <a16:creationId xmlns:a16="http://schemas.microsoft.com/office/drawing/2014/main" id="{748BB257-1212-FF4F-867E-742E61E9874D}"/>
                </a:ext>
              </a:extLst>
            </p:cNvPr>
            <p:cNvSpPr txBox="1">
              <a:spLocks/>
            </p:cNvSpPr>
            <p:nvPr/>
          </p:nvSpPr>
          <p:spPr>
            <a:xfrm>
              <a:off x="2027160" y="1949689"/>
              <a:ext cx="3176588" cy="646331"/>
            </a:xfrm>
            <a:prstGeom prst="rect">
              <a:avLst/>
            </a:prstGeom>
          </p:spPr>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accent6"/>
                  </a:solidFill>
                  <a:latin typeface="Avenir Next" panose="020B0503020202020204" pitchFamily="34" charset="0"/>
                </a:rPr>
                <a:t>r/</a:t>
              </a:r>
              <a:r>
                <a:rPr lang="en-US" sz="2400" dirty="0" err="1">
                  <a:solidFill>
                    <a:schemeClr val="accent6"/>
                  </a:solidFill>
                  <a:latin typeface="Avenir Next" panose="020B0503020202020204" pitchFamily="34" charset="0"/>
                </a:rPr>
                <a:t>TheRedPill</a:t>
              </a:r>
              <a:endParaRPr lang="en-US" sz="2400" dirty="0">
                <a:solidFill>
                  <a:schemeClr val="accent6"/>
                </a:solidFill>
                <a:latin typeface="Avenir Next" panose="020B0503020202020204" pitchFamily="34" charset="0"/>
              </a:endParaRPr>
            </a:p>
          </p:txBody>
        </p:sp>
        <p:pic>
          <p:nvPicPr>
            <p:cNvPr id="10" name="Content Placeholder 10" descr="Chart, line chart&#10;&#10;Description automatically generated">
              <a:extLst>
                <a:ext uri="{FF2B5EF4-FFF2-40B4-BE49-F238E27FC236}">
                  <a16:creationId xmlns:a16="http://schemas.microsoft.com/office/drawing/2014/main" id="{6C9C10F6-19DB-A641-83F7-5EDE6D83E98D}"/>
                </a:ext>
              </a:extLst>
            </p:cNvPr>
            <p:cNvPicPr>
              <a:picLocks noChangeAspect="1"/>
            </p:cNvPicPr>
            <p:nvPr/>
          </p:nvPicPr>
          <p:blipFill>
            <a:blip r:embed="rId4"/>
            <a:stretch>
              <a:fillRect/>
            </a:stretch>
          </p:blipFill>
          <p:spPr>
            <a:xfrm>
              <a:off x="1495129" y="2781025"/>
              <a:ext cx="4240651" cy="3190335"/>
            </a:xfrm>
            <a:prstGeom prst="rect">
              <a:avLst/>
            </a:prstGeom>
            <a:ln>
              <a:noFill/>
            </a:ln>
            <a:effectLst>
              <a:outerShdw blurRad="292100" dist="139700" dir="2700000" algn="tl" rotWithShape="0">
                <a:srgbClr val="333333">
                  <a:alpha val="65000"/>
                </a:srgbClr>
              </a:outerShdw>
            </a:effectLst>
          </p:spPr>
        </p:pic>
      </p:grpSp>
      <p:grpSp>
        <p:nvGrpSpPr>
          <p:cNvPr id="4" name="Group 3">
            <a:extLst>
              <a:ext uri="{FF2B5EF4-FFF2-40B4-BE49-F238E27FC236}">
                <a16:creationId xmlns:a16="http://schemas.microsoft.com/office/drawing/2014/main" id="{B483B133-8552-B242-81F1-D78EA9DD4E30}"/>
              </a:ext>
            </a:extLst>
          </p:cNvPr>
          <p:cNvGrpSpPr/>
          <p:nvPr/>
        </p:nvGrpSpPr>
        <p:grpSpPr>
          <a:xfrm>
            <a:off x="6095999" y="1949690"/>
            <a:ext cx="4743861" cy="4027246"/>
            <a:chOff x="6095999" y="1949690"/>
            <a:chExt cx="4743861" cy="4027246"/>
          </a:xfrm>
        </p:grpSpPr>
        <p:sp>
          <p:nvSpPr>
            <p:cNvPr id="9" name="Text Placeholder 8">
              <a:extLst>
                <a:ext uri="{FF2B5EF4-FFF2-40B4-BE49-F238E27FC236}">
                  <a16:creationId xmlns:a16="http://schemas.microsoft.com/office/drawing/2014/main" id="{C897CB06-BBA9-9941-B14A-28FDF0BCAB8C}"/>
                </a:ext>
              </a:extLst>
            </p:cNvPr>
            <p:cNvSpPr txBox="1">
              <a:spLocks/>
            </p:cNvSpPr>
            <p:nvPr/>
          </p:nvSpPr>
          <p:spPr>
            <a:xfrm>
              <a:off x="6705600" y="1949690"/>
              <a:ext cx="3192232" cy="646331"/>
            </a:xfrm>
            <a:prstGeom prst="rect">
              <a:avLst/>
            </a:prstGeom>
          </p:spPr>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accent6"/>
                  </a:solidFill>
                  <a:latin typeface="Avenir Next" panose="020B0503020202020204" pitchFamily="34" charset="0"/>
                </a:rPr>
                <a:t>Control Subreddits</a:t>
              </a:r>
            </a:p>
          </p:txBody>
        </p:sp>
        <p:pic>
          <p:nvPicPr>
            <p:cNvPr id="11" name="Content Placeholder 20" descr="Chart, line chart&#10;&#10;Description automatically generated">
              <a:extLst>
                <a:ext uri="{FF2B5EF4-FFF2-40B4-BE49-F238E27FC236}">
                  <a16:creationId xmlns:a16="http://schemas.microsoft.com/office/drawing/2014/main" id="{3B26A3A1-F42D-9B4C-82AE-AF01EEEB56E5}"/>
                </a:ext>
              </a:extLst>
            </p:cNvPr>
            <p:cNvPicPr>
              <a:picLocks noChangeAspect="1"/>
            </p:cNvPicPr>
            <p:nvPr/>
          </p:nvPicPr>
          <p:blipFill>
            <a:blip r:embed="rId5"/>
            <a:stretch>
              <a:fillRect/>
            </a:stretch>
          </p:blipFill>
          <p:spPr>
            <a:xfrm>
              <a:off x="6095999" y="2814362"/>
              <a:ext cx="4743861" cy="3162574"/>
            </a:xfrm>
            <a:prstGeom prst="rect">
              <a:avLst/>
            </a:prstGeom>
            <a:ln>
              <a:noFill/>
            </a:ln>
            <a:effectLst>
              <a:outerShdw blurRad="292100" dist="139700" dir="2700000" algn="tl" rotWithShape="0">
                <a:srgbClr val="333333">
                  <a:alpha val="65000"/>
                </a:srgbClr>
              </a:outerShdw>
            </a:effectLst>
          </p:spPr>
        </p:pic>
      </p:grpSp>
      <p:sp>
        <p:nvSpPr>
          <p:cNvPr id="13" name="Rounded Rectangle 12">
            <a:extLst>
              <a:ext uri="{FF2B5EF4-FFF2-40B4-BE49-F238E27FC236}">
                <a16:creationId xmlns:a16="http://schemas.microsoft.com/office/drawing/2014/main" id="{DC775B3A-1FB4-FE47-B836-85E629A9AC0E}"/>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2340728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D8CA45-6461-F541-8673-E1D82494D161}"/>
              </a:ext>
            </a:extLst>
          </p:cNvPr>
          <p:cNvSpPr/>
          <p:nvPr/>
        </p:nvSpPr>
        <p:spPr>
          <a:xfrm>
            <a:off x="1312703" y="1303359"/>
            <a:ext cx="9566593" cy="646331"/>
          </a:xfrm>
          <a:prstGeom prst="rect">
            <a:avLst/>
          </a:prstGeom>
        </p:spPr>
        <p:txBody>
          <a:bodyPr wrap="none">
            <a:spAutoFit/>
          </a:bodyPr>
          <a:lstStyle/>
          <a:p>
            <a:pPr algn="ctr"/>
            <a:r>
              <a:rPr lang="en-US" sz="3600" b="1" dirty="0">
                <a:solidFill>
                  <a:schemeClr val="accent4"/>
                </a:solidFill>
                <a:latin typeface="Avenir Next" panose="020B0503020202020204" pitchFamily="34" charset="0"/>
              </a:rPr>
              <a:t>Sharp Decrease in the Influx of New Users</a:t>
            </a:r>
            <a:endParaRPr lang="en-US" sz="1200" b="1" dirty="0">
              <a:solidFill>
                <a:schemeClr val="accent4"/>
              </a:solidFill>
              <a:latin typeface="Avenir Next" panose="020B0503020202020204" pitchFamily="34" charset="0"/>
            </a:endParaRPr>
          </a:p>
        </p:txBody>
      </p:sp>
      <p:grpSp>
        <p:nvGrpSpPr>
          <p:cNvPr id="2" name="Group 1">
            <a:extLst>
              <a:ext uri="{FF2B5EF4-FFF2-40B4-BE49-F238E27FC236}">
                <a16:creationId xmlns:a16="http://schemas.microsoft.com/office/drawing/2014/main" id="{F15A931E-AF94-3A44-BAF2-966D07E07839}"/>
              </a:ext>
            </a:extLst>
          </p:cNvPr>
          <p:cNvGrpSpPr/>
          <p:nvPr/>
        </p:nvGrpSpPr>
        <p:grpSpPr>
          <a:xfrm>
            <a:off x="1346040" y="1949689"/>
            <a:ext cx="4196558" cy="3885743"/>
            <a:chOff x="1346040" y="1949689"/>
            <a:chExt cx="4196558" cy="3885743"/>
          </a:xfrm>
        </p:grpSpPr>
        <p:sp>
          <p:nvSpPr>
            <p:cNvPr id="8" name="Text Placeholder 7">
              <a:extLst>
                <a:ext uri="{FF2B5EF4-FFF2-40B4-BE49-F238E27FC236}">
                  <a16:creationId xmlns:a16="http://schemas.microsoft.com/office/drawing/2014/main" id="{748BB257-1212-FF4F-867E-742E61E9874D}"/>
                </a:ext>
              </a:extLst>
            </p:cNvPr>
            <p:cNvSpPr txBox="1">
              <a:spLocks/>
            </p:cNvSpPr>
            <p:nvPr/>
          </p:nvSpPr>
          <p:spPr>
            <a:xfrm>
              <a:off x="2027160" y="1949689"/>
              <a:ext cx="3176588" cy="646331"/>
            </a:xfrm>
            <a:prstGeom prst="rect">
              <a:avLst/>
            </a:prstGeom>
          </p:spPr>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accent6"/>
                  </a:solidFill>
                  <a:latin typeface="Avenir Next" panose="020B0503020202020204" pitchFamily="34" charset="0"/>
                </a:rPr>
                <a:t>r/</a:t>
              </a:r>
              <a:r>
                <a:rPr lang="en-US" sz="2400" dirty="0" err="1">
                  <a:solidFill>
                    <a:schemeClr val="accent6"/>
                  </a:solidFill>
                  <a:latin typeface="Avenir Next" panose="020B0503020202020204" pitchFamily="34" charset="0"/>
                </a:rPr>
                <a:t>The_Donald</a:t>
              </a:r>
              <a:endParaRPr lang="en-US" sz="2400" dirty="0">
                <a:solidFill>
                  <a:schemeClr val="accent6"/>
                </a:solidFill>
                <a:latin typeface="Avenir Next" panose="020B0503020202020204" pitchFamily="34" charset="0"/>
              </a:endParaRPr>
            </a:p>
          </p:txBody>
        </p:sp>
        <p:pic>
          <p:nvPicPr>
            <p:cNvPr id="12" name="Content Placeholder 10">
              <a:extLst>
                <a:ext uri="{FF2B5EF4-FFF2-40B4-BE49-F238E27FC236}">
                  <a16:creationId xmlns:a16="http://schemas.microsoft.com/office/drawing/2014/main" id="{D590A61D-C165-644A-94DE-1C55C5C37637}"/>
                </a:ext>
              </a:extLst>
            </p:cNvPr>
            <p:cNvPicPr>
              <a:picLocks noChangeAspect="1"/>
            </p:cNvPicPr>
            <p:nvPr/>
          </p:nvPicPr>
          <p:blipFill>
            <a:blip r:embed="rId4"/>
            <a:srcRect/>
            <a:stretch/>
          </p:blipFill>
          <p:spPr>
            <a:xfrm>
              <a:off x="1346040" y="2732849"/>
              <a:ext cx="4196558" cy="3102583"/>
            </a:xfrm>
            <a:prstGeom prst="rect">
              <a:avLst/>
            </a:prstGeom>
            <a:ln>
              <a:noFill/>
            </a:ln>
            <a:effectLst>
              <a:outerShdw blurRad="292100" dist="139700" dir="2700000" algn="tl" rotWithShape="0">
                <a:srgbClr val="333333">
                  <a:alpha val="65000"/>
                </a:srgbClr>
              </a:outerShdw>
            </a:effectLst>
          </p:spPr>
        </p:pic>
      </p:grpSp>
      <p:grpSp>
        <p:nvGrpSpPr>
          <p:cNvPr id="3" name="Group 2">
            <a:extLst>
              <a:ext uri="{FF2B5EF4-FFF2-40B4-BE49-F238E27FC236}">
                <a16:creationId xmlns:a16="http://schemas.microsoft.com/office/drawing/2014/main" id="{2DCB1A9D-BE71-C740-ACD1-720BB5111CB9}"/>
              </a:ext>
            </a:extLst>
          </p:cNvPr>
          <p:cNvGrpSpPr/>
          <p:nvPr/>
        </p:nvGrpSpPr>
        <p:grpSpPr>
          <a:xfrm>
            <a:off x="6155741" y="1949690"/>
            <a:ext cx="4528562" cy="3919079"/>
            <a:chOff x="6155741" y="1949690"/>
            <a:chExt cx="4528562" cy="3919079"/>
          </a:xfrm>
        </p:grpSpPr>
        <p:sp>
          <p:nvSpPr>
            <p:cNvPr id="9" name="Text Placeholder 8">
              <a:extLst>
                <a:ext uri="{FF2B5EF4-FFF2-40B4-BE49-F238E27FC236}">
                  <a16:creationId xmlns:a16="http://schemas.microsoft.com/office/drawing/2014/main" id="{C897CB06-BBA9-9941-B14A-28FDF0BCAB8C}"/>
                </a:ext>
              </a:extLst>
            </p:cNvPr>
            <p:cNvSpPr txBox="1">
              <a:spLocks/>
            </p:cNvSpPr>
            <p:nvPr/>
          </p:nvSpPr>
          <p:spPr>
            <a:xfrm>
              <a:off x="6705600" y="1949690"/>
              <a:ext cx="3192232" cy="646331"/>
            </a:xfrm>
            <a:prstGeom prst="rect">
              <a:avLst/>
            </a:prstGeom>
          </p:spPr>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accent6"/>
                  </a:solidFill>
                  <a:latin typeface="Avenir Next" panose="020B0503020202020204" pitchFamily="34" charset="0"/>
                </a:rPr>
                <a:t>Control Subreddits</a:t>
              </a:r>
            </a:p>
          </p:txBody>
        </p:sp>
        <p:pic>
          <p:nvPicPr>
            <p:cNvPr id="13" name="Picture 12" descr="Chart, line chart&#10;&#10;Description automatically generated">
              <a:extLst>
                <a:ext uri="{FF2B5EF4-FFF2-40B4-BE49-F238E27FC236}">
                  <a16:creationId xmlns:a16="http://schemas.microsoft.com/office/drawing/2014/main" id="{DE66E872-17F7-8A4E-801D-19F2CC878F45}"/>
                </a:ext>
              </a:extLst>
            </p:cNvPr>
            <p:cNvPicPr>
              <a:picLocks noChangeAspect="1"/>
            </p:cNvPicPr>
            <p:nvPr/>
          </p:nvPicPr>
          <p:blipFill>
            <a:blip r:embed="rId5"/>
            <a:stretch>
              <a:fillRect/>
            </a:stretch>
          </p:blipFill>
          <p:spPr>
            <a:xfrm>
              <a:off x="6155741" y="2766186"/>
              <a:ext cx="4528562" cy="3102583"/>
            </a:xfrm>
            <a:prstGeom prst="rect">
              <a:avLst/>
            </a:prstGeom>
            <a:ln>
              <a:noFill/>
            </a:ln>
            <a:effectLst>
              <a:outerShdw blurRad="292100" dist="139700" dir="2700000" algn="tl" rotWithShape="0">
                <a:srgbClr val="333333">
                  <a:alpha val="65000"/>
                </a:srgbClr>
              </a:outerShdw>
            </a:effectLst>
          </p:spPr>
        </p:pic>
      </p:grpSp>
      <p:sp>
        <p:nvSpPr>
          <p:cNvPr id="16" name="Rounded Rectangle 15">
            <a:extLst>
              <a:ext uri="{FF2B5EF4-FFF2-40B4-BE49-F238E27FC236}">
                <a16:creationId xmlns:a16="http://schemas.microsoft.com/office/drawing/2014/main" id="{C102A755-4725-4544-BFC1-4563F9458ACB}"/>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3450425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D8CA45-6461-F541-8673-E1D82494D161}"/>
              </a:ext>
            </a:extLst>
          </p:cNvPr>
          <p:cNvSpPr/>
          <p:nvPr/>
        </p:nvSpPr>
        <p:spPr>
          <a:xfrm>
            <a:off x="1312703" y="1303359"/>
            <a:ext cx="9566593" cy="646331"/>
          </a:xfrm>
          <a:prstGeom prst="rect">
            <a:avLst/>
          </a:prstGeom>
        </p:spPr>
        <p:txBody>
          <a:bodyPr wrap="none">
            <a:spAutoFit/>
          </a:bodyPr>
          <a:lstStyle/>
          <a:p>
            <a:pPr algn="ctr"/>
            <a:r>
              <a:rPr lang="en-US" sz="3600" b="1" dirty="0">
                <a:solidFill>
                  <a:schemeClr val="accent4"/>
                </a:solidFill>
                <a:latin typeface="Avenir Next" panose="020B0503020202020204" pitchFamily="34" charset="0"/>
              </a:rPr>
              <a:t>Sharp Decrease in the Influx of New Users</a:t>
            </a:r>
            <a:endParaRPr lang="en-US" sz="1200" b="1" dirty="0">
              <a:solidFill>
                <a:schemeClr val="accent4"/>
              </a:solidFill>
              <a:latin typeface="Avenir Next" panose="020B0503020202020204" pitchFamily="34" charset="0"/>
            </a:endParaRPr>
          </a:p>
        </p:txBody>
      </p:sp>
      <p:sp>
        <p:nvSpPr>
          <p:cNvPr id="8" name="Text Placeholder 7">
            <a:extLst>
              <a:ext uri="{FF2B5EF4-FFF2-40B4-BE49-F238E27FC236}">
                <a16:creationId xmlns:a16="http://schemas.microsoft.com/office/drawing/2014/main" id="{748BB257-1212-FF4F-867E-742E61E9874D}"/>
              </a:ext>
            </a:extLst>
          </p:cNvPr>
          <p:cNvSpPr txBox="1">
            <a:spLocks/>
          </p:cNvSpPr>
          <p:nvPr/>
        </p:nvSpPr>
        <p:spPr>
          <a:xfrm>
            <a:off x="1889880" y="2254228"/>
            <a:ext cx="9463920" cy="2887641"/>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dirty="0">
                <a:solidFill>
                  <a:schemeClr val="accent6"/>
                </a:solidFill>
                <a:latin typeface="Avenir Next" panose="020B0503020202020204" pitchFamily="34" charset="0"/>
              </a:rPr>
              <a:t>ITS analysis:</a:t>
            </a:r>
          </a:p>
          <a:p>
            <a:pPr lvl="1"/>
            <a:r>
              <a:rPr lang="en-US" sz="2400" dirty="0">
                <a:solidFill>
                  <a:schemeClr val="accent6"/>
                </a:solidFill>
                <a:latin typeface="Avenir Next" panose="020B0503020202020204" pitchFamily="34" charset="0"/>
              </a:rPr>
              <a:t>r/</a:t>
            </a:r>
            <a:r>
              <a:rPr lang="en-US" sz="2400" dirty="0" err="1">
                <a:solidFill>
                  <a:schemeClr val="accent6"/>
                </a:solidFill>
                <a:latin typeface="Avenir Next" panose="020B0503020202020204" pitchFamily="34" charset="0"/>
              </a:rPr>
              <a:t>TheRedPill</a:t>
            </a:r>
            <a:r>
              <a:rPr lang="en-US" sz="2400" dirty="0">
                <a:solidFill>
                  <a:schemeClr val="accent6"/>
                </a:solidFill>
                <a:latin typeface="Avenir Next" panose="020B0503020202020204" pitchFamily="34" charset="0"/>
              </a:rPr>
              <a:t>: </a:t>
            </a:r>
            <a:r>
              <a:rPr lang="el-GR" sz="2400" dirty="0">
                <a:solidFill>
                  <a:schemeClr val="accent6"/>
                </a:solidFill>
                <a:latin typeface="Avenir Next" panose="020B0503020202020204" pitchFamily="34" charset="0"/>
              </a:rPr>
              <a:t>β</a:t>
            </a:r>
            <a:r>
              <a:rPr lang="en-US" sz="2400" dirty="0">
                <a:solidFill>
                  <a:schemeClr val="accent6"/>
                </a:solidFill>
                <a:latin typeface="Avenir Next" panose="020B0503020202020204" pitchFamily="34" charset="0"/>
              </a:rPr>
              <a:t> = -1.58***</a:t>
            </a:r>
          </a:p>
          <a:p>
            <a:pPr lvl="1"/>
            <a:r>
              <a:rPr lang="en-US" sz="2400" dirty="0">
                <a:solidFill>
                  <a:schemeClr val="accent6"/>
                </a:solidFill>
                <a:latin typeface="Avenir Next" panose="020B0503020202020204" pitchFamily="34" charset="0"/>
              </a:rPr>
              <a:t>r/</a:t>
            </a:r>
            <a:r>
              <a:rPr lang="en-US" sz="2400" dirty="0" err="1">
                <a:solidFill>
                  <a:schemeClr val="accent6"/>
                </a:solidFill>
                <a:latin typeface="Avenir Next" panose="020B0503020202020204" pitchFamily="34" charset="0"/>
              </a:rPr>
              <a:t>The_Donald</a:t>
            </a:r>
            <a:r>
              <a:rPr lang="en-US" sz="2400" dirty="0">
                <a:solidFill>
                  <a:schemeClr val="accent6"/>
                </a:solidFill>
                <a:latin typeface="Avenir Next" panose="020B0503020202020204" pitchFamily="34" charset="0"/>
              </a:rPr>
              <a:t>: </a:t>
            </a:r>
            <a:r>
              <a:rPr lang="el-GR" sz="2400" dirty="0">
                <a:solidFill>
                  <a:schemeClr val="accent6"/>
                </a:solidFill>
                <a:latin typeface="Avenir Next" panose="020B0503020202020204" pitchFamily="34" charset="0"/>
              </a:rPr>
              <a:t>β</a:t>
            </a:r>
            <a:r>
              <a:rPr lang="en-US" sz="2400" dirty="0">
                <a:solidFill>
                  <a:schemeClr val="accent6"/>
                </a:solidFill>
                <a:latin typeface="Avenir Next" panose="020B0503020202020204" pitchFamily="34" charset="0"/>
              </a:rPr>
              <a:t> = -.87***</a:t>
            </a:r>
          </a:p>
          <a:p>
            <a:pPr lvl="1"/>
            <a:endParaRPr lang="en-US" sz="2400" dirty="0">
              <a:solidFill>
                <a:schemeClr val="accent6"/>
              </a:solidFill>
              <a:latin typeface="Avenir Next" panose="020B0503020202020204" pitchFamily="34" charset="0"/>
            </a:endParaRPr>
          </a:p>
          <a:p>
            <a:pPr marL="0" indent="0">
              <a:buNone/>
            </a:pPr>
            <a:r>
              <a:rPr lang="en-US" sz="2800" b="1" dirty="0">
                <a:solidFill>
                  <a:schemeClr val="accent6"/>
                </a:solidFill>
                <a:latin typeface="Avenir Next" panose="020B0503020202020204" pitchFamily="34" charset="0"/>
              </a:rPr>
              <a:t>Bootstrapping analysis:</a:t>
            </a:r>
          </a:p>
          <a:p>
            <a:pPr lvl="1"/>
            <a:r>
              <a:rPr lang="en-US" sz="2400" dirty="0">
                <a:solidFill>
                  <a:schemeClr val="accent6"/>
                </a:solidFill>
                <a:latin typeface="Avenir Next" panose="020B0503020202020204" pitchFamily="34" charset="0"/>
              </a:rPr>
              <a:t>Significant drops in both r/</a:t>
            </a:r>
            <a:r>
              <a:rPr lang="en-US" sz="2400" dirty="0" err="1">
                <a:solidFill>
                  <a:schemeClr val="accent6"/>
                </a:solidFill>
                <a:latin typeface="Avenir Next" panose="020B0503020202020204" pitchFamily="34" charset="0"/>
              </a:rPr>
              <a:t>TheRedPill</a:t>
            </a:r>
            <a:r>
              <a:rPr lang="en-US" sz="2400" dirty="0">
                <a:solidFill>
                  <a:schemeClr val="accent6"/>
                </a:solidFill>
                <a:latin typeface="Avenir Next" panose="020B0503020202020204" pitchFamily="34" charset="0"/>
              </a:rPr>
              <a:t> and r/</a:t>
            </a:r>
            <a:r>
              <a:rPr lang="en-US" sz="2400" dirty="0" err="1">
                <a:solidFill>
                  <a:schemeClr val="accent6"/>
                </a:solidFill>
                <a:latin typeface="Avenir Next" panose="020B0503020202020204" pitchFamily="34" charset="0"/>
              </a:rPr>
              <a:t>The_Donald</a:t>
            </a:r>
            <a:endParaRPr lang="en-US" sz="2400" dirty="0">
              <a:solidFill>
                <a:schemeClr val="accent6"/>
              </a:solidFill>
              <a:latin typeface="Avenir Next" panose="020B0503020202020204" pitchFamily="34" charset="0"/>
            </a:endParaRPr>
          </a:p>
        </p:txBody>
      </p:sp>
      <p:sp>
        <p:nvSpPr>
          <p:cNvPr id="10" name="TextBox 9">
            <a:extLst>
              <a:ext uri="{FF2B5EF4-FFF2-40B4-BE49-F238E27FC236}">
                <a16:creationId xmlns:a16="http://schemas.microsoft.com/office/drawing/2014/main" id="{A03D9F47-FCE1-5347-B963-3B8A45F356E8}"/>
              </a:ext>
            </a:extLst>
          </p:cNvPr>
          <p:cNvSpPr txBox="1"/>
          <p:nvPr/>
        </p:nvSpPr>
        <p:spPr>
          <a:xfrm>
            <a:off x="10879296" y="6477000"/>
            <a:ext cx="1207382"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6"/>
                </a:solidFill>
                <a:effectLst/>
                <a:uLnTx/>
                <a:uFillTx/>
                <a:latin typeface="Avenir Next" panose="020B0503020202020204" pitchFamily="34" charset="0"/>
              </a:rPr>
              <a:t>***: p &lt; .001</a:t>
            </a:r>
          </a:p>
        </p:txBody>
      </p:sp>
      <p:sp>
        <p:nvSpPr>
          <p:cNvPr id="9" name="Rounded Rectangle 8">
            <a:extLst>
              <a:ext uri="{FF2B5EF4-FFF2-40B4-BE49-F238E27FC236}">
                <a16:creationId xmlns:a16="http://schemas.microsoft.com/office/drawing/2014/main" id="{A4D40D81-C83F-BF4C-916F-12E2D935E4F3}"/>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1</a:t>
            </a:r>
          </a:p>
        </p:txBody>
      </p:sp>
    </p:spTree>
    <p:custDataLst>
      <p:tags r:id="rId1"/>
    </p:custDataLst>
    <p:extLst>
      <p:ext uri="{BB962C8B-B14F-4D97-AF65-F5344CB8AC3E}">
        <p14:creationId xmlns:p14="http://schemas.microsoft.com/office/powerpoint/2010/main" val="2464684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359AEF8-06E9-D643-9F4C-04BB5EF720C5}"/>
              </a:ext>
            </a:extLst>
          </p:cNvPr>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7016" y="744249"/>
            <a:ext cx="5518120" cy="5518120"/>
          </a:xfrm>
          <a:prstGeom prst="rect">
            <a:avLst/>
          </a:prstGeom>
        </p:spPr>
      </p:pic>
      <p:sp>
        <p:nvSpPr>
          <p:cNvPr id="19" name="TextBox 3">
            <a:extLst>
              <a:ext uri="{FF2B5EF4-FFF2-40B4-BE49-F238E27FC236}">
                <a16:creationId xmlns:a16="http://schemas.microsoft.com/office/drawing/2014/main" id="{7DFD0B3A-F575-864D-88D8-87B99A2C680E}"/>
              </a:ext>
            </a:extLst>
          </p:cNvPr>
          <p:cNvSpPr txBox="1"/>
          <p:nvPr/>
        </p:nvSpPr>
        <p:spPr>
          <a:xfrm>
            <a:off x="914400" y="3274196"/>
            <a:ext cx="4452608" cy="628377"/>
          </a:xfrm>
          <a:prstGeom prst="rect">
            <a:avLst/>
          </a:prstGeom>
        </p:spPr>
        <p:txBody>
          <a:bodyPr lIns="0" tIns="0" rIns="0" bIns="0" rtlCol="0" anchor="ctr">
            <a:spAutoFit/>
          </a:bodyPr>
          <a:lstStyle/>
          <a:p>
            <a:pPr algn="ctr" defTabSz="609630">
              <a:lnSpc>
                <a:spcPts val="4767"/>
              </a:lnSpc>
            </a:pPr>
            <a:r>
              <a:rPr lang="en-US" sz="4334" b="1" spc="87" dirty="0">
                <a:solidFill>
                  <a:schemeClr val="bg1"/>
                </a:solidFill>
                <a:latin typeface="Avenir Next" panose="020B0503020202020204" pitchFamily="34" charset="0"/>
              </a:rPr>
              <a:t>TAKEAWAY</a:t>
            </a:r>
          </a:p>
        </p:txBody>
      </p:sp>
      <p:sp>
        <p:nvSpPr>
          <p:cNvPr id="10" name="Rounded Rectangle 9">
            <a:extLst>
              <a:ext uri="{FF2B5EF4-FFF2-40B4-BE49-F238E27FC236}">
                <a16:creationId xmlns:a16="http://schemas.microsoft.com/office/drawing/2014/main" id="{2479567E-4466-9B4B-8FBC-F24D94DF117B}"/>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1</a:t>
            </a:r>
          </a:p>
        </p:txBody>
      </p:sp>
      <p:sp>
        <p:nvSpPr>
          <p:cNvPr id="2" name="Rectangle 1">
            <a:extLst>
              <a:ext uri="{FF2B5EF4-FFF2-40B4-BE49-F238E27FC236}">
                <a16:creationId xmlns:a16="http://schemas.microsoft.com/office/drawing/2014/main" id="{5BD32C57-EC0B-924D-A5DA-D9DA6139D6B8}"/>
              </a:ext>
            </a:extLst>
          </p:cNvPr>
          <p:cNvSpPr/>
          <p:nvPr/>
        </p:nvSpPr>
        <p:spPr>
          <a:xfrm>
            <a:off x="5403294" y="2779409"/>
            <a:ext cx="6341690" cy="141159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2400"/>
              </a:spcBef>
            </a:pPr>
            <a:r>
              <a:rPr lang="en-US" sz="3200" b="1" dirty="0">
                <a:solidFill>
                  <a:srgbClr val="FFFFFF"/>
                </a:solidFill>
                <a:latin typeface="Avenir Next" panose="020B0503020202020204" pitchFamily="34" charset="0"/>
              </a:rPr>
              <a:t>Quarantining curbs the growth of online hate groups</a:t>
            </a:r>
            <a:endParaRPr lang="en-US" sz="2800" dirty="0">
              <a:solidFill>
                <a:srgbClr val="FFFFFF"/>
              </a:solidFill>
              <a:latin typeface="Avenir Next" panose="020B0503020202020204" pitchFamily="34" charset="0"/>
            </a:endParaRPr>
          </a:p>
        </p:txBody>
      </p:sp>
    </p:spTree>
    <p:custDataLst>
      <p:tags r:id="rId1"/>
    </p:custDataLst>
    <p:extLst>
      <p:ext uri="{BB962C8B-B14F-4D97-AF65-F5344CB8AC3E}">
        <p14:creationId xmlns:p14="http://schemas.microsoft.com/office/powerpoint/2010/main" val="22507505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D8CA45-6461-F541-8673-E1D82494D161}"/>
              </a:ext>
            </a:extLst>
          </p:cNvPr>
          <p:cNvSpPr/>
          <p:nvPr/>
        </p:nvSpPr>
        <p:spPr>
          <a:xfrm>
            <a:off x="1607510" y="1303359"/>
            <a:ext cx="8977009" cy="646331"/>
          </a:xfrm>
          <a:prstGeom prst="rect">
            <a:avLst/>
          </a:prstGeom>
        </p:spPr>
        <p:txBody>
          <a:bodyPr wrap="none">
            <a:spAutoFit/>
          </a:bodyPr>
          <a:lstStyle/>
          <a:p>
            <a:pPr algn="ctr"/>
            <a:r>
              <a:rPr lang="en-US" sz="3600" b="1" dirty="0">
                <a:solidFill>
                  <a:schemeClr val="accent4"/>
                </a:solidFill>
                <a:latin typeface="Avenir Next" panose="020B0503020202020204" pitchFamily="34" charset="0"/>
              </a:rPr>
              <a:t>Migration to Other Websites After Bans</a:t>
            </a:r>
          </a:p>
        </p:txBody>
      </p:sp>
      <p:sp>
        <p:nvSpPr>
          <p:cNvPr id="8" name="Rounded Rectangle 7">
            <a:extLst>
              <a:ext uri="{FF2B5EF4-FFF2-40B4-BE49-F238E27FC236}">
                <a16:creationId xmlns:a16="http://schemas.microsoft.com/office/drawing/2014/main" id="{50AB5588-1C53-1F4A-8B62-241C7A889D87}"/>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2</a:t>
            </a:r>
          </a:p>
        </p:txBody>
      </p:sp>
      <p:pic>
        <p:nvPicPr>
          <p:cNvPr id="1026" name="Picture 2" descr="Trump's Twitter (TWTR) Ban After Capitol Riots Will Have Lasting Impact -  Bloomberg">
            <a:extLst>
              <a:ext uri="{FF2B5EF4-FFF2-40B4-BE49-F238E27FC236}">
                <a16:creationId xmlns:a16="http://schemas.microsoft.com/office/drawing/2014/main" id="{22C77976-4FEF-8B4B-ACE4-386A9F9A4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121474"/>
            <a:ext cx="5588000" cy="4191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71205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524000" y="1447800"/>
            <a:ext cx="9144000" cy="4399409"/>
          </a:xfrm>
          <a:prstGeom prst="rect">
            <a:avLst/>
          </a:prstGeom>
          <a:noFill/>
        </p:spPr>
        <p:txBody>
          <a:bodyPr wrap="square" rtlCol="0">
            <a:spAutoFit/>
          </a:bodyPr>
          <a:lstStyle/>
          <a:p>
            <a:pPr algn="ctr">
              <a:lnSpc>
                <a:spcPct val="150000"/>
              </a:lnSpc>
            </a:pPr>
            <a:r>
              <a:rPr lang="en-US" sz="4800" dirty="0">
                <a:solidFill>
                  <a:srgbClr val="595959"/>
                </a:solidFill>
                <a:latin typeface="Montserrat" pitchFamily="2" charset="77"/>
              </a:rPr>
              <a:t>Background</a:t>
            </a:r>
          </a:p>
          <a:p>
            <a:pPr algn="ctr">
              <a:lnSpc>
                <a:spcPct val="150000"/>
              </a:lnSpc>
            </a:pPr>
            <a:r>
              <a:rPr lang="en-US" sz="4800" dirty="0">
                <a:solidFill>
                  <a:srgbClr val="595959"/>
                </a:solidFill>
                <a:latin typeface="Montserrat" pitchFamily="2" charset="77"/>
              </a:rPr>
              <a:t>Transparency</a:t>
            </a:r>
          </a:p>
          <a:p>
            <a:pPr algn="ctr">
              <a:lnSpc>
                <a:spcPct val="150000"/>
              </a:lnSpc>
            </a:pPr>
            <a:r>
              <a:rPr lang="en-US" sz="4800" b="1" dirty="0">
                <a:solidFill>
                  <a:schemeClr val="accent4"/>
                </a:solidFill>
                <a:latin typeface="Montserrat" pitchFamily="2" charset="77"/>
              </a:rPr>
              <a:t>Effectiveness</a:t>
            </a:r>
          </a:p>
          <a:p>
            <a:pPr algn="ctr">
              <a:lnSpc>
                <a:spcPct val="150000"/>
              </a:lnSpc>
            </a:pPr>
            <a:r>
              <a:rPr lang="en-US" sz="4800" dirty="0">
                <a:solidFill>
                  <a:srgbClr val="595959"/>
                </a:solidFill>
                <a:latin typeface="Montserrat" pitchFamily="2" charset="77"/>
              </a:rPr>
              <a:t>Current Directions</a:t>
            </a:r>
          </a:p>
        </p:txBody>
      </p:sp>
      <p:sp>
        <p:nvSpPr>
          <p:cNvPr id="4" name="Rounded Rectangle 3">
            <a:extLst>
              <a:ext uri="{FF2B5EF4-FFF2-40B4-BE49-F238E27FC236}">
                <a16:creationId xmlns:a16="http://schemas.microsoft.com/office/drawing/2014/main" id="{0F0A0B84-28A1-1B4E-9D72-49179A72B8D9}"/>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5" name="Rectangle 4">
            <a:extLst>
              <a:ext uri="{FF2B5EF4-FFF2-40B4-BE49-F238E27FC236}">
                <a16:creationId xmlns:a16="http://schemas.microsoft.com/office/drawing/2014/main" id="{A76E2C7A-5147-C94A-993B-43447CC53E47}"/>
              </a:ext>
            </a:extLst>
          </p:cNvPr>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83442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D8CA45-6461-F541-8673-E1D82494D161}"/>
              </a:ext>
            </a:extLst>
          </p:cNvPr>
          <p:cNvSpPr/>
          <p:nvPr/>
        </p:nvSpPr>
        <p:spPr>
          <a:xfrm>
            <a:off x="1607510" y="1303359"/>
            <a:ext cx="8977009" cy="646331"/>
          </a:xfrm>
          <a:prstGeom prst="rect">
            <a:avLst/>
          </a:prstGeom>
        </p:spPr>
        <p:txBody>
          <a:bodyPr wrap="none">
            <a:spAutoFit/>
          </a:bodyPr>
          <a:lstStyle/>
          <a:p>
            <a:pPr algn="ctr"/>
            <a:r>
              <a:rPr lang="en-US" sz="3600" b="1" dirty="0">
                <a:solidFill>
                  <a:schemeClr val="accent4"/>
                </a:solidFill>
                <a:latin typeface="Avenir Next" panose="020B0503020202020204" pitchFamily="34" charset="0"/>
              </a:rPr>
              <a:t>Migration to Other Websites After Bans</a:t>
            </a:r>
          </a:p>
        </p:txBody>
      </p:sp>
      <p:sp>
        <p:nvSpPr>
          <p:cNvPr id="2" name="Rectangle 1">
            <a:extLst>
              <a:ext uri="{FF2B5EF4-FFF2-40B4-BE49-F238E27FC236}">
                <a16:creationId xmlns:a16="http://schemas.microsoft.com/office/drawing/2014/main" id="{2E0F8D35-4E0E-6D46-961D-1324E6F0DDC2}"/>
              </a:ext>
            </a:extLst>
          </p:cNvPr>
          <p:cNvSpPr/>
          <p:nvPr/>
        </p:nvSpPr>
        <p:spPr>
          <a:xfrm>
            <a:off x="533401" y="5646003"/>
            <a:ext cx="11658599" cy="830997"/>
          </a:xfrm>
          <a:prstGeom prst="rect">
            <a:avLst/>
          </a:prstGeom>
        </p:spPr>
        <p:txBody>
          <a:bodyPr wrap="square">
            <a:spAutoFit/>
          </a:bodyPr>
          <a:lstStyle/>
          <a:p>
            <a:pPr algn="ctr"/>
            <a:r>
              <a:rPr lang="en-US" sz="1600" dirty="0" err="1">
                <a:solidFill>
                  <a:schemeClr val="accent6"/>
                </a:solidFill>
              </a:rPr>
              <a:t>Manoel</a:t>
            </a:r>
            <a:r>
              <a:rPr lang="en-US" sz="1600" dirty="0">
                <a:solidFill>
                  <a:schemeClr val="accent6"/>
                </a:solidFill>
              </a:rPr>
              <a:t> Horta Ribeiro, </a:t>
            </a:r>
            <a:r>
              <a:rPr lang="en-US" sz="1600" b="1" dirty="0" err="1">
                <a:solidFill>
                  <a:schemeClr val="accent6"/>
                </a:solidFill>
              </a:rPr>
              <a:t>Shagun</a:t>
            </a:r>
            <a:r>
              <a:rPr lang="en-US" sz="1600" b="1" dirty="0">
                <a:solidFill>
                  <a:schemeClr val="accent6"/>
                </a:solidFill>
              </a:rPr>
              <a:t> </a:t>
            </a:r>
            <a:r>
              <a:rPr lang="en-US" sz="1600" b="1" dirty="0" err="1">
                <a:solidFill>
                  <a:schemeClr val="accent6"/>
                </a:solidFill>
              </a:rPr>
              <a:t>Jhaver</a:t>
            </a:r>
            <a:r>
              <a:rPr lang="en-US" sz="1600" dirty="0">
                <a:solidFill>
                  <a:schemeClr val="accent6"/>
                </a:solidFill>
              </a:rPr>
              <a:t>, </a:t>
            </a:r>
            <a:r>
              <a:rPr lang="en-US" sz="1600" dirty="0" err="1">
                <a:solidFill>
                  <a:schemeClr val="accent6"/>
                </a:solidFill>
              </a:rPr>
              <a:t>Savvas</a:t>
            </a:r>
            <a:r>
              <a:rPr lang="en-US" sz="1600" dirty="0">
                <a:solidFill>
                  <a:schemeClr val="accent6"/>
                </a:solidFill>
              </a:rPr>
              <a:t> </a:t>
            </a:r>
            <a:r>
              <a:rPr lang="en-US" sz="1600" dirty="0" err="1">
                <a:solidFill>
                  <a:schemeClr val="accent6"/>
                </a:solidFill>
              </a:rPr>
              <a:t>Zannettou</a:t>
            </a:r>
            <a:r>
              <a:rPr lang="en-US" sz="1600" dirty="0">
                <a:solidFill>
                  <a:schemeClr val="accent6"/>
                </a:solidFill>
              </a:rPr>
              <a:t>, Jeremy Blackburn, Emiliano De </a:t>
            </a:r>
            <a:r>
              <a:rPr lang="en-US" sz="1600" dirty="0" err="1">
                <a:solidFill>
                  <a:schemeClr val="accent6"/>
                </a:solidFill>
              </a:rPr>
              <a:t>Cristofaro</a:t>
            </a:r>
            <a:r>
              <a:rPr lang="en-US" sz="1600" dirty="0">
                <a:solidFill>
                  <a:schemeClr val="accent6"/>
                </a:solidFill>
              </a:rPr>
              <a:t>, Gianluca </a:t>
            </a:r>
            <a:r>
              <a:rPr lang="en-US" sz="1600" dirty="0" err="1">
                <a:solidFill>
                  <a:schemeClr val="accent6"/>
                </a:solidFill>
              </a:rPr>
              <a:t>Stringhini</a:t>
            </a:r>
            <a:r>
              <a:rPr lang="en-US" sz="1600" dirty="0">
                <a:solidFill>
                  <a:schemeClr val="accent6"/>
                </a:solidFill>
              </a:rPr>
              <a:t>, and Robert West. “Does Platform Migration Compromise Content Moderation? Evidence from r/</a:t>
            </a:r>
            <a:r>
              <a:rPr lang="en-US" sz="1600" dirty="0" err="1">
                <a:solidFill>
                  <a:schemeClr val="accent6"/>
                </a:solidFill>
              </a:rPr>
              <a:t>The_Donald</a:t>
            </a:r>
            <a:r>
              <a:rPr lang="en-US" sz="1600" dirty="0">
                <a:solidFill>
                  <a:schemeClr val="accent6"/>
                </a:solidFill>
              </a:rPr>
              <a:t> and r/</a:t>
            </a:r>
            <a:r>
              <a:rPr lang="en-US" sz="1600" dirty="0" err="1">
                <a:solidFill>
                  <a:schemeClr val="accent6"/>
                </a:solidFill>
              </a:rPr>
              <a:t>Incels</a:t>
            </a:r>
            <a:r>
              <a:rPr lang="en-US" sz="1600" dirty="0">
                <a:solidFill>
                  <a:schemeClr val="accent6"/>
                </a:solidFill>
              </a:rPr>
              <a:t>.” </a:t>
            </a:r>
          </a:p>
          <a:p>
            <a:pPr algn="ctr"/>
            <a:r>
              <a:rPr lang="en-US" sz="1600" dirty="0">
                <a:solidFill>
                  <a:schemeClr val="accent6"/>
                </a:solidFill>
              </a:rPr>
              <a:t>Accepted at Computer Supported Cooperative Work (CSCW) 2021</a:t>
            </a:r>
          </a:p>
        </p:txBody>
      </p:sp>
      <p:sp>
        <p:nvSpPr>
          <p:cNvPr id="8" name="Rounded Rectangle 7">
            <a:extLst>
              <a:ext uri="{FF2B5EF4-FFF2-40B4-BE49-F238E27FC236}">
                <a16:creationId xmlns:a16="http://schemas.microsoft.com/office/drawing/2014/main" id="{50AB5588-1C53-1F4A-8B62-241C7A889D87}"/>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2</a:t>
            </a:r>
          </a:p>
        </p:txBody>
      </p:sp>
      <p:sp>
        <p:nvSpPr>
          <p:cNvPr id="3" name="TextBox 2">
            <a:extLst>
              <a:ext uri="{FF2B5EF4-FFF2-40B4-BE49-F238E27FC236}">
                <a16:creationId xmlns:a16="http://schemas.microsoft.com/office/drawing/2014/main" id="{8C91C0AE-310A-E946-8E21-1CAB2CB910A4}"/>
              </a:ext>
            </a:extLst>
          </p:cNvPr>
          <p:cNvSpPr txBox="1"/>
          <p:nvPr/>
        </p:nvSpPr>
        <p:spPr>
          <a:xfrm>
            <a:off x="1890486" y="2133600"/>
            <a:ext cx="8763000" cy="3477875"/>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venir Next" panose="020B0503020202020204" pitchFamily="34" charset="0"/>
              </a:rPr>
              <a:t>RQ:</a:t>
            </a:r>
            <a:r>
              <a:rPr lang="en-US" sz="2000" dirty="0">
                <a:latin typeface="Avenir Next" panose="020B0503020202020204" pitchFamily="34" charset="0"/>
              </a:rPr>
              <a:t> What happens when users migrate from banned Reddit communities to other platforms with laxer moderation?</a:t>
            </a:r>
          </a:p>
          <a:p>
            <a:pPr marL="285750" indent="-285750">
              <a:buFont typeface="Arial" panose="020B0604020202020204" pitchFamily="34" charset="0"/>
              <a:buChar char="•"/>
            </a:pPr>
            <a:r>
              <a:rPr lang="en-US" sz="2000" b="1" dirty="0">
                <a:latin typeface="Avenir Next" panose="020B0503020202020204" pitchFamily="34" charset="0"/>
              </a:rPr>
              <a:t>Data: </a:t>
            </a:r>
            <a:r>
              <a:rPr lang="en-US" sz="2000" dirty="0">
                <a:latin typeface="Avenir Next" panose="020B0503020202020204" pitchFamily="34" charset="0"/>
              </a:rPr>
              <a:t>7 million posts from:</a:t>
            </a:r>
          </a:p>
          <a:p>
            <a:pPr marL="742950" lvl="1" indent="-285750">
              <a:buFont typeface="Arial" panose="020B0604020202020204" pitchFamily="34" charset="0"/>
              <a:buChar char="•"/>
            </a:pPr>
            <a:r>
              <a:rPr lang="en-US" sz="2000" dirty="0">
                <a:latin typeface="Avenir Next" panose="020B0503020202020204" pitchFamily="34" charset="0"/>
              </a:rPr>
              <a:t>Two banned Reddit communities</a:t>
            </a:r>
          </a:p>
          <a:p>
            <a:pPr marL="742950" lvl="1" indent="-285750">
              <a:buFont typeface="Arial" panose="020B0604020202020204" pitchFamily="34" charset="0"/>
              <a:buChar char="•"/>
            </a:pPr>
            <a:r>
              <a:rPr lang="en-US" sz="2000" dirty="0">
                <a:latin typeface="Avenir Next" panose="020B0503020202020204" pitchFamily="34" charset="0"/>
              </a:rPr>
              <a:t>Standalone websites where Reddit users migrated to</a:t>
            </a:r>
          </a:p>
          <a:p>
            <a:pPr marL="285750" indent="-285750">
              <a:buFont typeface="Arial" panose="020B0604020202020204" pitchFamily="34" charset="0"/>
              <a:buChar char="•"/>
            </a:pPr>
            <a:r>
              <a:rPr lang="en-US" sz="2000" b="1" dirty="0">
                <a:latin typeface="Avenir Next" panose="020B0503020202020204" pitchFamily="34" charset="0"/>
              </a:rPr>
              <a:t>Methods:</a:t>
            </a:r>
            <a:r>
              <a:rPr lang="en-US" sz="2000" dirty="0">
                <a:latin typeface="Avenir Next" panose="020B0503020202020204" pitchFamily="34" charset="0"/>
              </a:rPr>
              <a:t> Quasi-experimental setups</a:t>
            </a:r>
          </a:p>
          <a:p>
            <a:pPr marL="742950" lvl="1" indent="-285750">
              <a:buFont typeface="Arial" panose="020B0604020202020204" pitchFamily="34" charset="0"/>
              <a:buChar char="•"/>
            </a:pPr>
            <a:r>
              <a:rPr lang="en-US" sz="2000" dirty="0">
                <a:latin typeface="Avenir Next" panose="020B0503020202020204" pitchFamily="34" charset="0"/>
              </a:rPr>
              <a:t>User-matching</a:t>
            </a:r>
          </a:p>
          <a:p>
            <a:pPr marL="742950" lvl="1" indent="-285750">
              <a:buFont typeface="Arial" panose="020B0604020202020204" pitchFamily="34" charset="0"/>
              <a:buChar char="•"/>
            </a:pPr>
            <a:r>
              <a:rPr lang="en-US" sz="2000" dirty="0">
                <a:latin typeface="Avenir Next" panose="020B0503020202020204" pitchFamily="34" charset="0"/>
              </a:rPr>
              <a:t>Regression discontinuity designs</a:t>
            </a:r>
          </a:p>
          <a:p>
            <a:pPr marL="285750" indent="-285750">
              <a:buFont typeface="Arial" panose="020B0604020202020204" pitchFamily="34" charset="0"/>
              <a:buChar char="•"/>
            </a:pPr>
            <a:r>
              <a:rPr lang="en-US" sz="2000" b="1" dirty="0">
                <a:latin typeface="Avenir Next" panose="020B0503020202020204" pitchFamily="34" charset="0"/>
              </a:rPr>
              <a:t>Results</a:t>
            </a:r>
          </a:p>
          <a:p>
            <a:pPr marL="742950" lvl="1" indent="-285750">
              <a:buFont typeface="Arial" panose="020B0604020202020204" pitchFamily="34" charset="0"/>
              <a:buChar char="•"/>
            </a:pPr>
            <a:r>
              <a:rPr lang="en-US" sz="2000" dirty="0">
                <a:latin typeface="Avenir Next" panose="020B0503020202020204" pitchFamily="34" charset="0"/>
              </a:rPr>
              <a:t>Banning reduces the activity levels and influx of new users</a:t>
            </a:r>
          </a:p>
          <a:p>
            <a:pPr marL="742950" lvl="1" indent="-285750">
              <a:buFont typeface="Arial" panose="020B0604020202020204" pitchFamily="34" charset="0"/>
              <a:buChar char="•"/>
            </a:pPr>
            <a:r>
              <a:rPr lang="en-US" sz="2000" dirty="0">
                <a:latin typeface="Avenir Next" panose="020B0503020202020204" pitchFamily="34" charset="0"/>
              </a:rPr>
              <a:t>Users become significantly more negative, toxic and hostile</a:t>
            </a:r>
          </a:p>
        </p:txBody>
      </p:sp>
    </p:spTree>
    <p:custDataLst>
      <p:tags r:id="rId1"/>
    </p:custDataLst>
    <p:extLst>
      <p:ext uri="{BB962C8B-B14F-4D97-AF65-F5344CB8AC3E}">
        <p14:creationId xmlns:p14="http://schemas.microsoft.com/office/powerpoint/2010/main" val="2316287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359AEF8-06E9-D643-9F4C-04BB5EF720C5}"/>
              </a:ext>
            </a:extLst>
          </p:cNvPr>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7016" y="744249"/>
            <a:ext cx="5518120" cy="5518120"/>
          </a:xfrm>
          <a:prstGeom prst="rect">
            <a:avLst/>
          </a:prstGeom>
        </p:spPr>
      </p:pic>
      <p:sp>
        <p:nvSpPr>
          <p:cNvPr id="19" name="TextBox 3">
            <a:extLst>
              <a:ext uri="{FF2B5EF4-FFF2-40B4-BE49-F238E27FC236}">
                <a16:creationId xmlns:a16="http://schemas.microsoft.com/office/drawing/2014/main" id="{7DFD0B3A-F575-864D-88D8-87B99A2C680E}"/>
              </a:ext>
            </a:extLst>
          </p:cNvPr>
          <p:cNvSpPr txBox="1"/>
          <p:nvPr/>
        </p:nvSpPr>
        <p:spPr>
          <a:xfrm>
            <a:off x="914400" y="3274196"/>
            <a:ext cx="4452608" cy="628377"/>
          </a:xfrm>
          <a:prstGeom prst="rect">
            <a:avLst/>
          </a:prstGeom>
        </p:spPr>
        <p:txBody>
          <a:bodyPr lIns="0" tIns="0" rIns="0" bIns="0" rtlCol="0" anchor="ctr">
            <a:spAutoFit/>
          </a:bodyPr>
          <a:lstStyle/>
          <a:p>
            <a:pPr algn="ctr" defTabSz="609630">
              <a:lnSpc>
                <a:spcPts val="4767"/>
              </a:lnSpc>
            </a:pPr>
            <a:r>
              <a:rPr lang="en-US" sz="4334" b="1" spc="87" dirty="0">
                <a:solidFill>
                  <a:schemeClr val="bg1"/>
                </a:solidFill>
                <a:latin typeface="Avenir Next" panose="020B0503020202020204" pitchFamily="34" charset="0"/>
              </a:rPr>
              <a:t>TAKEAWAY</a:t>
            </a:r>
          </a:p>
        </p:txBody>
      </p:sp>
      <p:sp>
        <p:nvSpPr>
          <p:cNvPr id="10" name="Rounded Rectangle 9">
            <a:extLst>
              <a:ext uri="{FF2B5EF4-FFF2-40B4-BE49-F238E27FC236}">
                <a16:creationId xmlns:a16="http://schemas.microsoft.com/office/drawing/2014/main" id="{2479567E-4466-9B4B-8FBC-F24D94DF117B}"/>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2</a:t>
            </a:r>
          </a:p>
        </p:txBody>
      </p:sp>
      <p:sp>
        <p:nvSpPr>
          <p:cNvPr id="2" name="Rectangle 1">
            <a:extLst>
              <a:ext uri="{FF2B5EF4-FFF2-40B4-BE49-F238E27FC236}">
                <a16:creationId xmlns:a16="http://schemas.microsoft.com/office/drawing/2014/main" id="{5BD32C57-EC0B-924D-A5DA-D9DA6139D6B8}"/>
              </a:ext>
            </a:extLst>
          </p:cNvPr>
          <p:cNvSpPr/>
          <p:nvPr/>
        </p:nvSpPr>
        <p:spPr>
          <a:xfrm>
            <a:off x="5403294" y="2514600"/>
            <a:ext cx="6341690" cy="198119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2400"/>
              </a:spcBef>
            </a:pPr>
            <a:r>
              <a:rPr lang="en-US" sz="3200" b="1" dirty="0">
                <a:solidFill>
                  <a:srgbClr val="FFFFFF"/>
                </a:solidFill>
                <a:latin typeface="Avenir Next" panose="020B0503020202020204" pitchFamily="34" charset="0"/>
              </a:rPr>
              <a:t>Moderation on mainstream platforms affects the growth of hate groups on other websites</a:t>
            </a:r>
            <a:endParaRPr lang="en-US" sz="2800" dirty="0">
              <a:solidFill>
                <a:srgbClr val="FFFFFF"/>
              </a:solidFill>
              <a:latin typeface="Avenir Next" panose="020B0503020202020204" pitchFamily="34" charset="0"/>
            </a:endParaRPr>
          </a:p>
        </p:txBody>
      </p:sp>
    </p:spTree>
    <p:custDataLst>
      <p:tags r:id="rId1"/>
    </p:custDataLst>
    <p:extLst>
      <p:ext uri="{BB962C8B-B14F-4D97-AF65-F5344CB8AC3E}">
        <p14:creationId xmlns:p14="http://schemas.microsoft.com/office/powerpoint/2010/main" val="18767226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D8CA45-6461-F541-8673-E1D82494D161}"/>
              </a:ext>
            </a:extLst>
          </p:cNvPr>
          <p:cNvSpPr/>
          <p:nvPr/>
        </p:nvSpPr>
        <p:spPr>
          <a:xfrm>
            <a:off x="3104219" y="1161848"/>
            <a:ext cx="5983562" cy="646331"/>
          </a:xfrm>
          <a:prstGeom prst="rect">
            <a:avLst/>
          </a:prstGeom>
        </p:spPr>
        <p:txBody>
          <a:bodyPr wrap="none">
            <a:spAutoFit/>
          </a:bodyPr>
          <a:lstStyle/>
          <a:p>
            <a:pPr algn="ctr"/>
            <a:r>
              <a:rPr lang="en-US" sz="3600" b="1" dirty="0">
                <a:solidFill>
                  <a:schemeClr val="accent4"/>
                </a:solidFill>
                <a:latin typeface="Avenir Next" panose="020B0503020202020204" pitchFamily="34" charset="0"/>
              </a:rPr>
              <a:t>Deplatforming on Twitter</a:t>
            </a:r>
          </a:p>
        </p:txBody>
      </p:sp>
      <p:sp>
        <p:nvSpPr>
          <p:cNvPr id="2" name="Rectangle 1">
            <a:extLst>
              <a:ext uri="{FF2B5EF4-FFF2-40B4-BE49-F238E27FC236}">
                <a16:creationId xmlns:a16="http://schemas.microsoft.com/office/drawing/2014/main" id="{2E0F8D35-4E0E-6D46-961D-1324E6F0DDC2}"/>
              </a:ext>
            </a:extLst>
          </p:cNvPr>
          <p:cNvSpPr/>
          <p:nvPr/>
        </p:nvSpPr>
        <p:spPr>
          <a:xfrm>
            <a:off x="1447800" y="6004354"/>
            <a:ext cx="9296400" cy="430887"/>
          </a:xfrm>
          <a:prstGeom prst="rect">
            <a:avLst/>
          </a:prstGeom>
        </p:spPr>
        <p:txBody>
          <a:bodyPr wrap="square">
            <a:spAutoFit/>
          </a:bodyPr>
          <a:lstStyle/>
          <a:p>
            <a:pPr algn="ctr"/>
            <a:r>
              <a:rPr lang="en-US" sz="1100" b="1" dirty="0" err="1">
                <a:solidFill>
                  <a:schemeClr val="accent6"/>
                </a:solidFill>
              </a:rPr>
              <a:t>Shagun</a:t>
            </a:r>
            <a:r>
              <a:rPr lang="en-US" sz="1100" b="1" dirty="0">
                <a:solidFill>
                  <a:schemeClr val="accent6"/>
                </a:solidFill>
              </a:rPr>
              <a:t> </a:t>
            </a:r>
            <a:r>
              <a:rPr lang="en-US" sz="1100" b="1" dirty="0" err="1">
                <a:solidFill>
                  <a:schemeClr val="accent6"/>
                </a:solidFill>
              </a:rPr>
              <a:t>Jhaver</a:t>
            </a:r>
            <a:r>
              <a:rPr lang="en-US" sz="1100" dirty="0">
                <a:solidFill>
                  <a:schemeClr val="accent6"/>
                </a:solidFill>
              </a:rPr>
              <a:t>, Christian Boylston, </a:t>
            </a:r>
            <a:r>
              <a:rPr lang="en-US" sz="1100" dirty="0" err="1">
                <a:solidFill>
                  <a:schemeClr val="accent6"/>
                </a:solidFill>
              </a:rPr>
              <a:t>Diyi</a:t>
            </a:r>
            <a:r>
              <a:rPr lang="en-US" sz="1100" dirty="0">
                <a:solidFill>
                  <a:schemeClr val="accent6"/>
                </a:solidFill>
              </a:rPr>
              <a:t> Yang, and Amy </a:t>
            </a:r>
            <a:r>
              <a:rPr lang="en-US" sz="1100" dirty="0" err="1">
                <a:solidFill>
                  <a:schemeClr val="accent6"/>
                </a:solidFill>
              </a:rPr>
              <a:t>Bruckman</a:t>
            </a:r>
            <a:r>
              <a:rPr lang="en-US" sz="1100" dirty="0">
                <a:solidFill>
                  <a:schemeClr val="accent6"/>
                </a:solidFill>
              </a:rPr>
              <a:t>. “Evaluating the Effectiveness of </a:t>
            </a:r>
            <a:r>
              <a:rPr lang="en-US" sz="1100" dirty="0" err="1">
                <a:solidFill>
                  <a:schemeClr val="accent6"/>
                </a:solidFill>
              </a:rPr>
              <a:t>Deplatforming</a:t>
            </a:r>
            <a:r>
              <a:rPr lang="en-US" sz="1100" dirty="0">
                <a:solidFill>
                  <a:schemeClr val="accent6"/>
                </a:solidFill>
              </a:rPr>
              <a:t> as a Moderation Strategy on Twitter.” Under Review at Proceedings of the ACM Human-Computer Interaction (CSCW). </a:t>
            </a:r>
          </a:p>
        </p:txBody>
      </p:sp>
      <p:grpSp>
        <p:nvGrpSpPr>
          <p:cNvPr id="4" name="Group 3">
            <a:extLst>
              <a:ext uri="{FF2B5EF4-FFF2-40B4-BE49-F238E27FC236}">
                <a16:creationId xmlns:a16="http://schemas.microsoft.com/office/drawing/2014/main" id="{294486C1-D7BC-784A-95F0-EAAD5169763A}"/>
              </a:ext>
            </a:extLst>
          </p:cNvPr>
          <p:cNvGrpSpPr/>
          <p:nvPr/>
        </p:nvGrpSpPr>
        <p:grpSpPr>
          <a:xfrm>
            <a:off x="381000" y="1847804"/>
            <a:ext cx="3541713" cy="3993480"/>
            <a:chOff x="381000" y="1847804"/>
            <a:chExt cx="3541713" cy="3993480"/>
          </a:xfrm>
        </p:grpSpPr>
        <p:pic>
          <p:nvPicPr>
            <p:cNvPr id="8" name="Content Placeholder 4" descr="A person wearing a suit and tie smiling at the camera&#10;&#10;Description automatically generated">
              <a:extLst>
                <a:ext uri="{FF2B5EF4-FFF2-40B4-BE49-F238E27FC236}">
                  <a16:creationId xmlns:a16="http://schemas.microsoft.com/office/drawing/2014/main" id="{C8505FBA-9F14-CE4E-81A9-18287FFE2F66}"/>
                </a:ext>
              </a:extLst>
            </p:cNvPr>
            <p:cNvPicPr>
              <a:picLocks noChangeAspect="1"/>
            </p:cNvPicPr>
            <p:nvPr/>
          </p:nvPicPr>
          <p:blipFill rotWithShape="1">
            <a:blip r:embed="rId4"/>
            <a:srcRect t="1008" b="11883"/>
            <a:stretch/>
          </p:blipFill>
          <p:spPr>
            <a:xfrm>
              <a:off x="381000" y="1847804"/>
              <a:ext cx="3541713" cy="3993480"/>
            </a:xfrm>
            <a:prstGeom prst="rect">
              <a:avLst/>
            </a:prstGeom>
          </p:spPr>
        </p:pic>
        <p:sp>
          <p:nvSpPr>
            <p:cNvPr id="3" name="Rectangle 2">
              <a:extLst>
                <a:ext uri="{FF2B5EF4-FFF2-40B4-BE49-F238E27FC236}">
                  <a16:creationId xmlns:a16="http://schemas.microsoft.com/office/drawing/2014/main" id="{2D7B1C83-06E8-DC49-B478-38EAE84CE138}"/>
                </a:ext>
              </a:extLst>
            </p:cNvPr>
            <p:cNvSpPr/>
            <p:nvPr/>
          </p:nvSpPr>
          <p:spPr>
            <a:xfrm>
              <a:off x="381000" y="5186248"/>
              <a:ext cx="3541713" cy="6550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7C2CF61-F162-964F-B8AC-527A6D01A9E9}"/>
                </a:ext>
              </a:extLst>
            </p:cNvPr>
            <p:cNvSpPr txBox="1"/>
            <p:nvPr/>
          </p:nvSpPr>
          <p:spPr>
            <a:xfrm>
              <a:off x="1281682" y="5260653"/>
              <a:ext cx="1740348" cy="523220"/>
            </a:xfrm>
            <a:prstGeom prst="rect">
              <a:avLst/>
            </a:prstGeom>
            <a:noFill/>
          </p:spPr>
          <p:txBody>
            <a:bodyPr wrap="none" rtlCol="0">
              <a:spAutoFit/>
            </a:bodyPr>
            <a:lstStyle/>
            <a:p>
              <a:pPr algn="ctr"/>
              <a:r>
                <a:rPr lang="en-US" sz="2800" b="1" dirty="0">
                  <a:solidFill>
                    <a:schemeClr val="bg1"/>
                  </a:solidFill>
                </a:rPr>
                <a:t>Alex Jones</a:t>
              </a:r>
            </a:p>
          </p:txBody>
        </p:sp>
      </p:grpSp>
      <p:grpSp>
        <p:nvGrpSpPr>
          <p:cNvPr id="5" name="Group 4">
            <a:extLst>
              <a:ext uri="{FF2B5EF4-FFF2-40B4-BE49-F238E27FC236}">
                <a16:creationId xmlns:a16="http://schemas.microsoft.com/office/drawing/2014/main" id="{1C161B96-AC91-7C47-A233-6ABE8D516150}"/>
              </a:ext>
            </a:extLst>
          </p:cNvPr>
          <p:cNvGrpSpPr/>
          <p:nvPr/>
        </p:nvGrpSpPr>
        <p:grpSpPr>
          <a:xfrm>
            <a:off x="4253710" y="1852450"/>
            <a:ext cx="3676734" cy="4011643"/>
            <a:chOff x="4253710" y="1852450"/>
            <a:chExt cx="3676734" cy="4011643"/>
          </a:xfrm>
        </p:grpSpPr>
        <p:pic>
          <p:nvPicPr>
            <p:cNvPr id="10" name="Picture 9" descr="A person wearing sunglasses&#10;&#10;Description automatically generated">
              <a:extLst>
                <a:ext uri="{FF2B5EF4-FFF2-40B4-BE49-F238E27FC236}">
                  <a16:creationId xmlns:a16="http://schemas.microsoft.com/office/drawing/2014/main" id="{0949AE49-0A33-1446-A569-E3FA61D70BB9}"/>
                </a:ext>
              </a:extLst>
            </p:cNvPr>
            <p:cNvPicPr>
              <a:picLocks noChangeAspect="1"/>
            </p:cNvPicPr>
            <p:nvPr/>
          </p:nvPicPr>
          <p:blipFill rotWithShape="1">
            <a:blip r:embed="rId5"/>
            <a:srcRect l="2249" r="5995" b="-4"/>
            <a:stretch/>
          </p:blipFill>
          <p:spPr>
            <a:xfrm>
              <a:off x="4253710" y="1852450"/>
              <a:ext cx="3666264" cy="3995822"/>
            </a:xfrm>
            <a:prstGeom prst="rect">
              <a:avLst/>
            </a:prstGeom>
          </p:spPr>
        </p:pic>
        <p:sp>
          <p:nvSpPr>
            <p:cNvPr id="17" name="Rectangle 16">
              <a:extLst>
                <a:ext uri="{FF2B5EF4-FFF2-40B4-BE49-F238E27FC236}">
                  <a16:creationId xmlns:a16="http://schemas.microsoft.com/office/drawing/2014/main" id="{B905D2B8-BA95-1342-A42E-7A2D1221EA4C}"/>
                </a:ext>
              </a:extLst>
            </p:cNvPr>
            <p:cNvSpPr/>
            <p:nvPr/>
          </p:nvSpPr>
          <p:spPr>
            <a:xfrm>
              <a:off x="4264180" y="5209057"/>
              <a:ext cx="3666264" cy="6550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57F5BB-3BD1-6845-98B1-D1D902376780}"/>
                </a:ext>
              </a:extLst>
            </p:cNvPr>
            <p:cNvSpPr txBox="1"/>
            <p:nvPr/>
          </p:nvSpPr>
          <p:spPr>
            <a:xfrm>
              <a:off x="4606370" y="5260653"/>
              <a:ext cx="2973250" cy="523220"/>
            </a:xfrm>
            <a:prstGeom prst="rect">
              <a:avLst/>
            </a:prstGeom>
            <a:noFill/>
          </p:spPr>
          <p:txBody>
            <a:bodyPr wrap="none" rtlCol="0">
              <a:spAutoFit/>
            </a:bodyPr>
            <a:lstStyle/>
            <a:p>
              <a:pPr algn="ctr"/>
              <a:r>
                <a:rPr lang="en-US" sz="2800" b="1" dirty="0">
                  <a:solidFill>
                    <a:schemeClr val="bg1"/>
                  </a:solidFill>
                </a:rPr>
                <a:t>Milo </a:t>
              </a:r>
              <a:r>
                <a:rPr lang="en-US" sz="2800" b="1" dirty="0" err="1">
                  <a:solidFill>
                    <a:schemeClr val="bg1"/>
                  </a:solidFill>
                </a:rPr>
                <a:t>Yiannopoulus</a:t>
              </a:r>
              <a:endParaRPr lang="en-US" sz="2800" b="1" dirty="0">
                <a:solidFill>
                  <a:schemeClr val="bg1"/>
                </a:solidFill>
              </a:endParaRPr>
            </a:p>
          </p:txBody>
        </p:sp>
      </p:grpSp>
      <p:grpSp>
        <p:nvGrpSpPr>
          <p:cNvPr id="6" name="Group 5">
            <a:extLst>
              <a:ext uri="{FF2B5EF4-FFF2-40B4-BE49-F238E27FC236}">
                <a16:creationId xmlns:a16="http://schemas.microsoft.com/office/drawing/2014/main" id="{2F39EF2E-F1C9-9146-843C-F7A6D746CD9B}"/>
              </a:ext>
            </a:extLst>
          </p:cNvPr>
          <p:cNvGrpSpPr/>
          <p:nvPr/>
        </p:nvGrpSpPr>
        <p:grpSpPr>
          <a:xfrm>
            <a:off x="8261441" y="1847804"/>
            <a:ext cx="3554195" cy="4016289"/>
            <a:chOff x="8261441" y="1847804"/>
            <a:chExt cx="3554195" cy="4016289"/>
          </a:xfrm>
        </p:grpSpPr>
        <p:pic>
          <p:nvPicPr>
            <p:cNvPr id="11" name="Picture 10" descr="A person wearing a suit and tie smiling at the camera&#10;&#10;Description automatically generated">
              <a:extLst>
                <a:ext uri="{FF2B5EF4-FFF2-40B4-BE49-F238E27FC236}">
                  <a16:creationId xmlns:a16="http://schemas.microsoft.com/office/drawing/2014/main" id="{D82381CF-BDAC-F146-A5CF-B37B5B8D1EEA}"/>
                </a:ext>
              </a:extLst>
            </p:cNvPr>
            <p:cNvPicPr>
              <a:picLocks noChangeAspect="1"/>
            </p:cNvPicPr>
            <p:nvPr/>
          </p:nvPicPr>
          <p:blipFill rotWithShape="1">
            <a:blip r:embed="rId6"/>
            <a:srcRect t="3878" r="-4" b="11375"/>
            <a:stretch/>
          </p:blipFill>
          <p:spPr>
            <a:xfrm>
              <a:off x="8273924" y="1847804"/>
              <a:ext cx="3541712" cy="4001863"/>
            </a:xfrm>
            <a:prstGeom prst="rect">
              <a:avLst/>
            </a:prstGeom>
          </p:spPr>
        </p:pic>
        <p:sp>
          <p:nvSpPr>
            <p:cNvPr id="18" name="Rectangle 17">
              <a:extLst>
                <a:ext uri="{FF2B5EF4-FFF2-40B4-BE49-F238E27FC236}">
                  <a16:creationId xmlns:a16="http://schemas.microsoft.com/office/drawing/2014/main" id="{D077E654-EC42-224C-83A3-24884C171DD8}"/>
                </a:ext>
              </a:extLst>
            </p:cNvPr>
            <p:cNvSpPr/>
            <p:nvPr/>
          </p:nvSpPr>
          <p:spPr>
            <a:xfrm>
              <a:off x="8261441" y="5209057"/>
              <a:ext cx="3541712" cy="6550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212D91E-6522-A44F-B253-1585E1ADDB6C}"/>
                </a:ext>
              </a:extLst>
            </p:cNvPr>
            <p:cNvSpPr txBox="1"/>
            <p:nvPr/>
          </p:nvSpPr>
          <p:spPr>
            <a:xfrm>
              <a:off x="8762826" y="5256090"/>
              <a:ext cx="2563907" cy="523220"/>
            </a:xfrm>
            <a:prstGeom prst="rect">
              <a:avLst/>
            </a:prstGeom>
            <a:noFill/>
          </p:spPr>
          <p:txBody>
            <a:bodyPr wrap="none" rtlCol="0">
              <a:spAutoFit/>
            </a:bodyPr>
            <a:lstStyle/>
            <a:p>
              <a:pPr algn="ctr"/>
              <a:r>
                <a:rPr lang="en-US" sz="2800" b="1" dirty="0">
                  <a:solidFill>
                    <a:schemeClr val="bg1"/>
                  </a:solidFill>
                </a:rPr>
                <a:t>Owen Benjamin</a:t>
              </a:r>
            </a:p>
          </p:txBody>
        </p:sp>
      </p:grpSp>
      <p:sp>
        <p:nvSpPr>
          <p:cNvPr id="20" name="Rounded Rectangle 19">
            <a:extLst>
              <a:ext uri="{FF2B5EF4-FFF2-40B4-BE49-F238E27FC236}">
                <a16:creationId xmlns:a16="http://schemas.microsoft.com/office/drawing/2014/main" id="{054BDAD2-D79E-F648-9596-694053836241}"/>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3</a:t>
            </a:r>
          </a:p>
        </p:txBody>
      </p:sp>
    </p:spTree>
    <p:custDataLst>
      <p:tags r:id="rId1"/>
    </p:custDataLst>
    <p:extLst>
      <p:ext uri="{BB962C8B-B14F-4D97-AF65-F5344CB8AC3E}">
        <p14:creationId xmlns:p14="http://schemas.microsoft.com/office/powerpoint/2010/main" val="120879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D8CA45-6461-F541-8673-E1D82494D161}"/>
              </a:ext>
            </a:extLst>
          </p:cNvPr>
          <p:cNvSpPr/>
          <p:nvPr/>
        </p:nvSpPr>
        <p:spPr>
          <a:xfrm>
            <a:off x="3104219" y="1161848"/>
            <a:ext cx="5983562" cy="646331"/>
          </a:xfrm>
          <a:prstGeom prst="rect">
            <a:avLst/>
          </a:prstGeom>
        </p:spPr>
        <p:txBody>
          <a:bodyPr wrap="none">
            <a:spAutoFit/>
          </a:bodyPr>
          <a:lstStyle/>
          <a:p>
            <a:pPr algn="ctr"/>
            <a:r>
              <a:rPr lang="en-US" sz="3600" b="1" dirty="0">
                <a:solidFill>
                  <a:schemeClr val="accent4"/>
                </a:solidFill>
                <a:latin typeface="Avenir Next" panose="020B0503020202020204" pitchFamily="34" charset="0"/>
              </a:rPr>
              <a:t>Deplatforming on Twitter</a:t>
            </a:r>
          </a:p>
        </p:txBody>
      </p:sp>
      <p:sp>
        <p:nvSpPr>
          <p:cNvPr id="2" name="Rectangle 1">
            <a:extLst>
              <a:ext uri="{FF2B5EF4-FFF2-40B4-BE49-F238E27FC236}">
                <a16:creationId xmlns:a16="http://schemas.microsoft.com/office/drawing/2014/main" id="{2E0F8D35-4E0E-6D46-961D-1324E6F0DDC2}"/>
              </a:ext>
            </a:extLst>
          </p:cNvPr>
          <p:cNvSpPr/>
          <p:nvPr/>
        </p:nvSpPr>
        <p:spPr>
          <a:xfrm>
            <a:off x="1447800" y="5867400"/>
            <a:ext cx="9296400" cy="523220"/>
          </a:xfrm>
          <a:prstGeom prst="rect">
            <a:avLst/>
          </a:prstGeom>
        </p:spPr>
        <p:txBody>
          <a:bodyPr wrap="square">
            <a:spAutoFit/>
          </a:bodyPr>
          <a:lstStyle/>
          <a:p>
            <a:pPr algn="ctr"/>
            <a:r>
              <a:rPr lang="en-US" sz="1400" b="1" dirty="0" err="1">
                <a:solidFill>
                  <a:schemeClr val="accent6"/>
                </a:solidFill>
              </a:rPr>
              <a:t>Shagun</a:t>
            </a:r>
            <a:r>
              <a:rPr lang="en-US" sz="1400" b="1" dirty="0">
                <a:solidFill>
                  <a:schemeClr val="accent6"/>
                </a:solidFill>
              </a:rPr>
              <a:t> </a:t>
            </a:r>
            <a:r>
              <a:rPr lang="en-US" sz="1400" b="1" dirty="0" err="1">
                <a:solidFill>
                  <a:schemeClr val="accent6"/>
                </a:solidFill>
              </a:rPr>
              <a:t>Jhaver</a:t>
            </a:r>
            <a:r>
              <a:rPr lang="en-US" sz="1400" dirty="0">
                <a:solidFill>
                  <a:schemeClr val="accent6"/>
                </a:solidFill>
              </a:rPr>
              <a:t>, Christian Boylston, </a:t>
            </a:r>
            <a:r>
              <a:rPr lang="en-US" sz="1400" dirty="0" err="1">
                <a:solidFill>
                  <a:schemeClr val="accent6"/>
                </a:solidFill>
              </a:rPr>
              <a:t>Diyi</a:t>
            </a:r>
            <a:r>
              <a:rPr lang="en-US" sz="1400" dirty="0">
                <a:solidFill>
                  <a:schemeClr val="accent6"/>
                </a:solidFill>
              </a:rPr>
              <a:t> Yang, and Amy </a:t>
            </a:r>
            <a:r>
              <a:rPr lang="en-US" sz="1400" dirty="0" err="1">
                <a:solidFill>
                  <a:schemeClr val="accent6"/>
                </a:solidFill>
              </a:rPr>
              <a:t>Bruckman</a:t>
            </a:r>
            <a:r>
              <a:rPr lang="en-US" sz="1400" dirty="0">
                <a:solidFill>
                  <a:schemeClr val="accent6"/>
                </a:solidFill>
              </a:rPr>
              <a:t>. “Evaluating the Effectiveness of </a:t>
            </a:r>
            <a:r>
              <a:rPr lang="en-US" sz="1400" dirty="0" err="1">
                <a:solidFill>
                  <a:schemeClr val="accent6"/>
                </a:solidFill>
              </a:rPr>
              <a:t>Deplatforming</a:t>
            </a:r>
            <a:r>
              <a:rPr lang="en-US" sz="1400" dirty="0">
                <a:solidFill>
                  <a:schemeClr val="accent6"/>
                </a:solidFill>
              </a:rPr>
              <a:t> as a Moderation Strategy on Twitter.” Under Review at Proceedings of the ACM Human-Computer Interaction (CSCW). </a:t>
            </a:r>
          </a:p>
        </p:txBody>
      </p:sp>
      <p:sp>
        <p:nvSpPr>
          <p:cNvPr id="20" name="Rounded Rectangle 19">
            <a:extLst>
              <a:ext uri="{FF2B5EF4-FFF2-40B4-BE49-F238E27FC236}">
                <a16:creationId xmlns:a16="http://schemas.microsoft.com/office/drawing/2014/main" id="{054BDAD2-D79E-F648-9596-694053836241}"/>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3</a:t>
            </a:r>
          </a:p>
        </p:txBody>
      </p:sp>
      <p:sp>
        <p:nvSpPr>
          <p:cNvPr id="19" name="TextBox 18">
            <a:extLst>
              <a:ext uri="{FF2B5EF4-FFF2-40B4-BE49-F238E27FC236}">
                <a16:creationId xmlns:a16="http://schemas.microsoft.com/office/drawing/2014/main" id="{85CB5164-8A78-3341-990D-BF46711466F7}"/>
              </a:ext>
            </a:extLst>
          </p:cNvPr>
          <p:cNvSpPr txBox="1"/>
          <p:nvPr/>
        </p:nvSpPr>
        <p:spPr>
          <a:xfrm>
            <a:off x="1447800" y="1850172"/>
            <a:ext cx="9768114" cy="3785652"/>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venir Next" panose="020B0503020202020204" pitchFamily="34" charset="0"/>
              </a:rPr>
              <a:t>RQ: </a:t>
            </a:r>
            <a:r>
              <a:rPr lang="en-US" sz="2000" dirty="0">
                <a:latin typeface="Avenir Next" panose="020B0503020202020204" pitchFamily="34" charset="0"/>
              </a:rPr>
              <a:t>How does deplatforming affect the spread of influencers’ ideas and the activities of their supporters in the long run?</a:t>
            </a:r>
            <a:endParaRPr lang="en-US" sz="2000" b="1" dirty="0">
              <a:latin typeface="Avenir Next" panose="020B0503020202020204" pitchFamily="34" charset="0"/>
            </a:endParaRPr>
          </a:p>
          <a:p>
            <a:pPr marL="285750" indent="-285750">
              <a:buFont typeface="Arial" panose="020B0604020202020204" pitchFamily="34" charset="0"/>
              <a:buChar char="•"/>
            </a:pPr>
            <a:r>
              <a:rPr lang="en-US" sz="2000" b="1" dirty="0">
                <a:latin typeface="Avenir Next" panose="020B0503020202020204" pitchFamily="34" charset="0"/>
              </a:rPr>
              <a:t>Data</a:t>
            </a:r>
            <a:r>
              <a:rPr lang="en-US" sz="2000" dirty="0">
                <a:latin typeface="Avenir Next" panose="020B0503020202020204" pitchFamily="34" charset="0"/>
              </a:rPr>
              <a:t>: 49 million tweets</a:t>
            </a:r>
          </a:p>
          <a:p>
            <a:pPr marL="742950" lvl="1" indent="-285750">
              <a:buFont typeface="Arial" panose="020B0604020202020204" pitchFamily="34" charset="0"/>
              <a:buChar char="•"/>
            </a:pPr>
            <a:r>
              <a:rPr lang="en-US" sz="2000" dirty="0">
                <a:latin typeface="Avenir Next" panose="020B0503020202020204" pitchFamily="34" charset="0"/>
              </a:rPr>
              <a:t>Referencing Alex, Milo and Owen/posted by their supporters </a:t>
            </a:r>
          </a:p>
          <a:p>
            <a:pPr marL="742950" lvl="1" indent="-285750">
              <a:buFont typeface="Arial" panose="020B0604020202020204" pitchFamily="34" charset="0"/>
              <a:buChar char="•"/>
            </a:pPr>
            <a:r>
              <a:rPr lang="en-US" sz="2000" dirty="0">
                <a:latin typeface="Avenir Next" panose="020B0503020202020204" pitchFamily="34" charset="0"/>
              </a:rPr>
              <a:t>Submitted within six months before and after deplatforming</a:t>
            </a:r>
          </a:p>
          <a:p>
            <a:pPr marL="285750" indent="-285750">
              <a:buFont typeface="Arial" panose="020B0604020202020204" pitchFamily="34" charset="0"/>
              <a:buChar char="•"/>
            </a:pPr>
            <a:r>
              <a:rPr lang="en-US" sz="2000" b="1" dirty="0">
                <a:latin typeface="Avenir Next" panose="020B0503020202020204" pitchFamily="34" charset="0"/>
              </a:rPr>
              <a:t>Methods</a:t>
            </a:r>
            <a:r>
              <a:rPr lang="en-US" sz="2000" dirty="0">
                <a:latin typeface="Avenir Next" panose="020B0503020202020204" pitchFamily="34" charset="0"/>
              </a:rPr>
              <a:t>: </a:t>
            </a:r>
          </a:p>
          <a:p>
            <a:pPr marL="742950" lvl="1" indent="-285750">
              <a:buFont typeface="Arial" panose="020B0604020202020204" pitchFamily="34" charset="0"/>
              <a:buChar char="•"/>
            </a:pPr>
            <a:r>
              <a:rPr lang="en-US" sz="2000" dirty="0">
                <a:latin typeface="Avenir Next" panose="020B0503020202020204" pitchFamily="34" charset="0"/>
              </a:rPr>
              <a:t>Machine learning</a:t>
            </a:r>
          </a:p>
          <a:p>
            <a:pPr marL="742950" lvl="1" indent="-285750">
              <a:buFont typeface="Arial" panose="020B0604020202020204" pitchFamily="34" charset="0"/>
              <a:buChar char="•"/>
            </a:pPr>
            <a:r>
              <a:rPr lang="en-US" sz="2000" dirty="0">
                <a:latin typeface="Avenir Next" panose="020B0503020202020204" pitchFamily="34" charset="0"/>
              </a:rPr>
              <a:t>Interrupted time-series regression analysis</a:t>
            </a:r>
          </a:p>
          <a:p>
            <a:pPr marL="742950" lvl="1" indent="-285750">
              <a:buFont typeface="Arial" panose="020B0604020202020204" pitchFamily="34" charset="0"/>
              <a:buChar char="•"/>
            </a:pPr>
            <a:r>
              <a:rPr lang="en-US" sz="2000" dirty="0">
                <a:latin typeface="Avenir Next" panose="020B0503020202020204" pitchFamily="34" charset="0"/>
              </a:rPr>
              <a:t>Wilcoxon signed-rank tests</a:t>
            </a:r>
          </a:p>
          <a:p>
            <a:pPr marL="285750" indent="-285750">
              <a:buFont typeface="Arial" panose="020B0604020202020204" pitchFamily="34" charset="0"/>
              <a:buChar char="•"/>
            </a:pPr>
            <a:r>
              <a:rPr lang="en-US" sz="2000" b="1" dirty="0">
                <a:latin typeface="Avenir Next" panose="020B0503020202020204" pitchFamily="34" charset="0"/>
              </a:rPr>
              <a:t>Results</a:t>
            </a:r>
            <a:r>
              <a:rPr lang="en-US" sz="2000" dirty="0">
                <a:latin typeface="Avenir Next" panose="020B0503020202020204" pitchFamily="34" charset="0"/>
              </a:rPr>
              <a:t>:</a:t>
            </a:r>
            <a:endParaRPr lang="en-US" sz="2000" b="1" dirty="0">
              <a:latin typeface="Avenir Next" panose="020B0503020202020204" pitchFamily="34" charset="0"/>
            </a:endParaRPr>
          </a:p>
          <a:p>
            <a:pPr marL="742950" lvl="1" indent="-285750">
              <a:buFont typeface="Arial" panose="020B0604020202020204" pitchFamily="34" charset="0"/>
              <a:buChar char="•"/>
            </a:pPr>
            <a:r>
              <a:rPr lang="en-US" sz="2000" dirty="0">
                <a:latin typeface="Avenir Next" panose="020B0503020202020204" pitchFamily="34" charset="0"/>
              </a:rPr>
              <a:t>Deplatforming reduces the popularity of anti-social ideas</a:t>
            </a:r>
          </a:p>
          <a:p>
            <a:pPr marL="742950" lvl="1" indent="-285750">
              <a:buFont typeface="Arial" panose="020B0604020202020204" pitchFamily="34" charset="0"/>
              <a:buChar char="•"/>
            </a:pPr>
            <a:r>
              <a:rPr lang="en-US" sz="2000" dirty="0">
                <a:latin typeface="Avenir Next" panose="020B0503020202020204" pitchFamily="34" charset="0"/>
              </a:rPr>
              <a:t>Deplatforming reduces the overall activity &amp; toxicity levels of supporters</a:t>
            </a:r>
          </a:p>
        </p:txBody>
      </p:sp>
    </p:spTree>
    <p:custDataLst>
      <p:tags r:id="rId1"/>
    </p:custDataLst>
    <p:extLst>
      <p:ext uri="{BB962C8B-B14F-4D97-AF65-F5344CB8AC3E}">
        <p14:creationId xmlns:p14="http://schemas.microsoft.com/office/powerpoint/2010/main" val="4197767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359AEF8-06E9-D643-9F4C-04BB5EF720C5}"/>
              </a:ext>
            </a:extLst>
          </p:cNvPr>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7016" y="744249"/>
            <a:ext cx="5518120" cy="5518120"/>
          </a:xfrm>
          <a:prstGeom prst="rect">
            <a:avLst/>
          </a:prstGeom>
        </p:spPr>
      </p:pic>
      <p:sp>
        <p:nvSpPr>
          <p:cNvPr id="19" name="TextBox 3">
            <a:extLst>
              <a:ext uri="{FF2B5EF4-FFF2-40B4-BE49-F238E27FC236}">
                <a16:creationId xmlns:a16="http://schemas.microsoft.com/office/drawing/2014/main" id="{7DFD0B3A-F575-864D-88D8-87B99A2C680E}"/>
              </a:ext>
            </a:extLst>
          </p:cNvPr>
          <p:cNvSpPr txBox="1"/>
          <p:nvPr/>
        </p:nvSpPr>
        <p:spPr>
          <a:xfrm>
            <a:off x="914400" y="3274196"/>
            <a:ext cx="4452608" cy="628377"/>
          </a:xfrm>
          <a:prstGeom prst="rect">
            <a:avLst/>
          </a:prstGeom>
        </p:spPr>
        <p:txBody>
          <a:bodyPr lIns="0" tIns="0" rIns="0" bIns="0" rtlCol="0" anchor="ctr">
            <a:spAutoFit/>
          </a:bodyPr>
          <a:lstStyle/>
          <a:p>
            <a:pPr algn="ctr" defTabSz="609630">
              <a:lnSpc>
                <a:spcPts val="4767"/>
              </a:lnSpc>
            </a:pPr>
            <a:r>
              <a:rPr lang="en-US" sz="4334" b="1" spc="87" dirty="0">
                <a:solidFill>
                  <a:schemeClr val="bg1"/>
                </a:solidFill>
                <a:latin typeface="Avenir Next" panose="020B0503020202020204" pitchFamily="34" charset="0"/>
              </a:rPr>
              <a:t>TAKEAWAY</a:t>
            </a:r>
          </a:p>
        </p:txBody>
      </p:sp>
      <p:sp>
        <p:nvSpPr>
          <p:cNvPr id="10" name="Rounded Rectangle 9">
            <a:extLst>
              <a:ext uri="{FF2B5EF4-FFF2-40B4-BE49-F238E27FC236}">
                <a16:creationId xmlns:a16="http://schemas.microsoft.com/office/drawing/2014/main" id="{2479567E-4466-9B4B-8FBC-F24D94DF117B}"/>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 </a:t>
            </a:r>
            <a:r>
              <a:rPr lang="en-US" sz="2000" b="1" dirty="0">
                <a:latin typeface="Avenir Next" panose="020B0503020202020204" pitchFamily="34" charset="0"/>
              </a:rPr>
              <a:t>Study 3</a:t>
            </a:r>
          </a:p>
        </p:txBody>
      </p:sp>
      <p:sp>
        <p:nvSpPr>
          <p:cNvPr id="2" name="Rectangle 1">
            <a:extLst>
              <a:ext uri="{FF2B5EF4-FFF2-40B4-BE49-F238E27FC236}">
                <a16:creationId xmlns:a16="http://schemas.microsoft.com/office/drawing/2014/main" id="{5BD32C57-EC0B-924D-A5DA-D9DA6139D6B8}"/>
              </a:ext>
            </a:extLst>
          </p:cNvPr>
          <p:cNvSpPr/>
          <p:nvPr/>
        </p:nvSpPr>
        <p:spPr>
          <a:xfrm>
            <a:off x="5403294" y="2514600"/>
            <a:ext cx="6341690" cy="198119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400"/>
              </a:spcBef>
            </a:pPr>
            <a:r>
              <a:rPr lang="en-US" sz="3200" b="1" dirty="0" err="1">
                <a:solidFill>
                  <a:srgbClr val="FFFFFF"/>
                </a:solidFill>
                <a:latin typeface="Avenir Next" panose="020B0503020202020204" pitchFamily="34" charset="0"/>
              </a:rPr>
              <a:t>Deplatforming</a:t>
            </a:r>
            <a:r>
              <a:rPr lang="en-US" sz="3200" b="1" dirty="0">
                <a:solidFill>
                  <a:srgbClr val="FFFFFF"/>
                </a:solidFill>
                <a:latin typeface="Avenir Next" panose="020B0503020202020204" pitchFamily="34" charset="0"/>
              </a:rPr>
              <a:t> offensive influencers can be </a:t>
            </a:r>
            <a:r>
              <a:rPr lang="en-US" sz="3200" b="1" dirty="0" err="1">
                <a:solidFill>
                  <a:srgbClr val="FFFFFF"/>
                </a:solidFill>
                <a:latin typeface="Avenir Next" panose="020B0503020202020204" pitchFamily="34" charset="0"/>
              </a:rPr>
              <a:t>effacious</a:t>
            </a:r>
            <a:r>
              <a:rPr lang="en-US" sz="3200" b="1" dirty="0">
                <a:solidFill>
                  <a:srgbClr val="FFFFFF"/>
                </a:solidFill>
                <a:latin typeface="Avenir Next" panose="020B0503020202020204" pitchFamily="34" charset="0"/>
              </a:rPr>
              <a:t> in counteracting offensive speech </a:t>
            </a:r>
          </a:p>
        </p:txBody>
      </p:sp>
    </p:spTree>
    <p:custDataLst>
      <p:tags r:id="rId1"/>
    </p:custDataLst>
    <p:extLst>
      <p:ext uri="{BB962C8B-B14F-4D97-AF65-F5344CB8AC3E}">
        <p14:creationId xmlns:p14="http://schemas.microsoft.com/office/powerpoint/2010/main" val="32443737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1CCF9E-EE4C-4E48-BDA3-796C39B5E517}"/>
              </a:ext>
            </a:extLst>
          </p:cNvPr>
          <p:cNvSpPr/>
          <p:nvPr/>
        </p:nvSpPr>
        <p:spPr>
          <a:xfrm>
            <a:off x="990600" y="2154540"/>
            <a:ext cx="9448800" cy="2800767"/>
          </a:xfrm>
          <a:prstGeom prst="rect">
            <a:avLst/>
          </a:prstGeom>
        </p:spPr>
        <p:txBody>
          <a:bodyPr wrap="square">
            <a:spAutoFit/>
          </a:bodyPr>
          <a:lstStyle/>
          <a:p>
            <a:r>
              <a:rPr lang="en-US" sz="2800" b="1" dirty="0">
                <a:solidFill>
                  <a:schemeClr val="accent6"/>
                </a:solidFill>
                <a:latin typeface="Avenir Next" panose="020B0503020202020204" pitchFamily="34" charset="0"/>
              </a:rPr>
              <a:t>Causal frameworks to evaluate the impact of moderation strategies</a:t>
            </a:r>
          </a:p>
          <a:p>
            <a:pPr marL="914400" lvl="1" indent="-457200">
              <a:buFont typeface="Arial" panose="020B0604020202020204" pitchFamily="34" charset="0"/>
              <a:buChar char="•"/>
            </a:pPr>
            <a:r>
              <a:rPr lang="en-US" sz="2400" dirty="0">
                <a:solidFill>
                  <a:schemeClr val="accent6"/>
                </a:solidFill>
                <a:latin typeface="Avenir Next" panose="020B0503020202020204" pitchFamily="34" charset="0"/>
              </a:rPr>
              <a:t>Adapt to evaluate other moderation interventions</a:t>
            </a:r>
          </a:p>
          <a:p>
            <a:pPr marL="914400" lvl="1" indent="-457200">
              <a:buFont typeface="Arial" panose="020B0604020202020204" pitchFamily="34" charset="0"/>
              <a:buChar char="•"/>
            </a:pPr>
            <a:r>
              <a:rPr lang="en-US" sz="2400" dirty="0">
                <a:solidFill>
                  <a:schemeClr val="accent6"/>
                </a:solidFill>
                <a:latin typeface="Avenir Next" panose="020B0503020202020204" pitchFamily="34" charset="0"/>
              </a:rPr>
              <a:t>Open-source code</a:t>
            </a:r>
          </a:p>
          <a:p>
            <a:pPr marL="1371600" lvl="2" indent="-457200">
              <a:buFont typeface="Arial" panose="020B0604020202020204" pitchFamily="34" charset="0"/>
              <a:buChar char="•"/>
            </a:pPr>
            <a:r>
              <a:rPr lang="en-US" sz="2400" dirty="0">
                <a:solidFill>
                  <a:schemeClr val="accent6"/>
                </a:solidFill>
                <a:latin typeface="Avenir Next" panose="020B0503020202020204" pitchFamily="34" charset="0"/>
              </a:rPr>
              <a:t>Empower moderators to evaluate their own practices</a:t>
            </a:r>
          </a:p>
          <a:p>
            <a:pPr marL="914400" lvl="1" indent="-457200">
              <a:buFont typeface="Arial" panose="020B0604020202020204" pitchFamily="34" charset="0"/>
              <a:buChar char="•"/>
            </a:pPr>
            <a:r>
              <a:rPr lang="en-US" sz="2400" dirty="0">
                <a:solidFill>
                  <a:schemeClr val="accent6"/>
                </a:solidFill>
                <a:latin typeface="Avenir Next" panose="020B0503020202020204" pitchFamily="34" charset="0"/>
              </a:rPr>
              <a:t>Toward building a theory for effective moderation interventions</a:t>
            </a:r>
          </a:p>
        </p:txBody>
      </p:sp>
      <p:sp>
        <p:nvSpPr>
          <p:cNvPr id="7" name="Rectangle 6">
            <a:extLst>
              <a:ext uri="{FF2B5EF4-FFF2-40B4-BE49-F238E27FC236}">
                <a16:creationId xmlns:a16="http://schemas.microsoft.com/office/drawing/2014/main" id="{4164C3FD-313C-154F-BF20-850CC9EC54DD}"/>
              </a:ext>
            </a:extLst>
          </p:cNvPr>
          <p:cNvSpPr/>
          <p:nvPr/>
        </p:nvSpPr>
        <p:spPr>
          <a:xfrm>
            <a:off x="990600" y="1425572"/>
            <a:ext cx="2930610" cy="646331"/>
          </a:xfrm>
          <a:prstGeom prst="rect">
            <a:avLst/>
          </a:prstGeom>
        </p:spPr>
        <p:txBody>
          <a:bodyPr wrap="none">
            <a:spAutoFit/>
          </a:bodyPr>
          <a:lstStyle/>
          <a:p>
            <a:r>
              <a:rPr lang="en-US" sz="3600" b="1" dirty="0">
                <a:solidFill>
                  <a:schemeClr val="accent4"/>
                </a:solidFill>
                <a:latin typeface="Avenir Next" panose="020B0503020202020204" pitchFamily="34" charset="0"/>
              </a:rPr>
              <a:t>Implications</a:t>
            </a:r>
            <a:endParaRPr lang="en-US" sz="1200" b="1" dirty="0">
              <a:solidFill>
                <a:schemeClr val="accent4"/>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633AAA58-5820-8443-B49E-A1F7347A3CF4}"/>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endParaRPr lang="en-US" sz="2000" b="1" dirty="0">
              <a:latin typeface="Avenir Next" panose="020B0503020202020204" pitchFamily="34" charset="0"/>
            </a:endParaRPr>
          </a:p>
        </p:txBody>
      </p:sp>
      <p:sp>
        <p:nvSpPr>
          <p:cNvPr id="6" name="Rectangle 5">
            <a:extLst>
              <a:ext uri="{FF2B5EF4-FFF2-40B4-BE49-F238E27FC236}">
                <a16:creationId xmlns:a16="http://schemas.microsoft.com/office/drawing/2014/main" id="{8FD49034-D61D-BE41-9CBA-E21683D9BAC0}"/>
              </a:ext>
            </a:extLst>
          </p:cNvPr>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82219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1CCF9E-EE4C-4E48-BDA3-796C39B5E517}"/>
              </a:ext>
            </a:extLst>
          </p:cNvPr>
          <p:cNvSpPr/>
          <p:nvPr/>
        </p:nvSpPr>
        <p:spPr>
          <a:xfrm>
            <a:off x="990600" y="2154540"/>
            <a:ext cx="9448800" cy="2431435"/>
          </a:xfrm>
          <a:prstGeom prst="rect">
            <a:avLst/>
          </a:prstGeom>
        </p:spPr>
        <p:txBody>
          <a:bodyPr wrap="square">
            <a:spAutoFit/>
          </a:bodyPr>
          <a:lstStyle/>
          <a:p>
            <a:r>
              <a:rPr lang="en-US" sz="2800" b="1" dirty="0">
                <a:solidFill>
                  <a:schemeClr val="accent6"/>
                </a:solidFill>
                <a:latin typeface="Avenir Next" panose="020B0503020202020204" pitchFamily="34" charset="0"/>
              </a:rPr>
              <a:t>Highlights the potential of using design friction as a moderation strategy</a:t>
            </a:r>
          </a:p>
          <a:p>
            <a:pPr marL="914400" lvl="1" indent="-457200">
              <a:buFont typeface="Arial" panose="020B0604020202020204" pitchFamily="34" charset="0"/>
              <a:buChar char="•"/>
            </a:pPr>
            <a:r>
              <a:rPr lang="en-US" sz="2400" dirty="0">
                <a:solidFill>
                  <a:schemeClr val="accent6"/>
                </a:solidFill>
                <a:latin typeface="Avenir Next" panose="020B0503020202020204" pitchFamily="34" charset="0"/>
              </a:rPr>
              <a:t>Effective compromise between censoring offensive speech and preserving freedom of expression</a:t>
            </a:r>
          </a:p>
          <a:p>
            <a:pPr marL="914400" lvl="1" indent="-457200">
              <a:buFont typeface="Arial" panose="020B0604020202020204" pitchFamily="34" charset="0"/>
              <a:buChar char="•"/>
            </a:pPr>
            <a:r>
              <a:rPr lang="en-US" sz="2400" dirty="0">
                <a:solidFill>
                  <a:schemeClr val="accent6"/>
                </a:solidFill>
                <a:latin typeface="Avenir Next" panose="020B0503020202020204" pitchFamily="34" charset="0"/>
              </a:rPr>
              <a:t>Opens up a new design space for interventions to curb the rise of online hate groups </a:t>
            </a:r>
          </a:p>
        </p:txBody>
      </p:sp>
      <p:sp>
        <p:nvSpPr>
          <p:cNvPr id="7" name="Rectangle 6">
            <a:extLst>
              <a:ext uri="{FF2B5EF4-FFF2-40B4-BE49-F238E27FC236}">
                <a16:creationId xmlns:a16="http://schemas.microsoft.com/office/drawing/2014/main" id="{4164C3FD-313C-154F-BF20-850CC9EC54DD}"/>
              </a:ext>
            </a:extLst>
          </p:cNvPr>
          <p:cNvSpPr/>
          <p:nvPr/>
        </p:nvSpPr>
        <p:spPr>
          <a:xfrm>
            <a:off x="990600" y="1425572"/>
            <a:ext cx="2930610" cy="646331"/>
          </a:xfrm>
          <a:prstGeom prst="rect">
            <a:avLst/>
          </a:prstGeom>
        </p:spPr>
        <p:txBody>
          <a:bodyPr wrap="none">
            <a:spAutoFit/>
          </a:bodyPr>
          <a:lstStyle/>
          <a:p>
            <a:r>
              <a:rPr lang="en-US" sz="3600" b="1" dirty="0">
                <a:solidFill>
                  <a:schemeClr val="accent4"/>
                </a:solidFill>
                <a:latin typeface="Avenir Next" panose="020B0503020202020204" pitchFamily="34" charset="0"/>
              </a:rPr>
              <a:t>Implications</a:t>
            </a:r>
            <a:endParaRPr lang="en-US" sz="1200" b="1" dirty="0">
              <a:solidFill>
                <a:schemeClr val="accent4"/>
              </a:solidFill>
              <a:latin typeface="Avenir Next" panose="020B0503020202020204" pitchFamily="34" charset="0"/>
            </a:endParaRPr>
          </a:p>
        </p:txBody>
      </p:sp>
      <p:sp>
        <p:nvSpPr>
          <p:cNvPr id="9" name="Rounded Rectangle 8">
            <a:extLst>
              <a:ext uri="{FF2B5EF4-FFF2-40B4-BE49-F238E27FC236}">
                <a16:creationId xmlns:a16="http://schemas.microsoft.com/office/drawing/2014/main" id="{633AAA58-5820-8443-B49E-A1F7347A3CF4}"/>
              </a:ext>
            </a:extLst>
          </p:cNvPr>
          <p:cNvSpPr/>
          <p:nvPr/>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endParaRPr lang="en-US" sz="2000" b="1" dirty="0">
              <a:latin typeface="Avenir Next" panose="020B0503020202020204" pitchFamily="34" charset="0"/>
            </a:endParaRPr>
          </a:p>
        </p:txBody>
      </p:sp>
      <p:sp>
        <p:nvSpPr>
          <p:cNvPr id="6" name="Rectangle 5">
            <a:extLst>
              <a:ext uri="{FF2B5EF4-FFF2-40B4-BE49-F238E27FC236}">
                <a16:creationId xmlns:a16="http://schemas.microsoft.com/office/drawing/2014/main" id="{DEEE6574-84E8-F549-82DD-F6283CA53BCE}"/>
              </a:ext>
            </a:extLst>
          </p:cNvPr>
          <p:cNvSpPr/>
          <p:nvPr/>
        </p:nvSpPr>
        <p:spPr>
          <a:xfrm>
            <a:off x="1524000" y="6477000"/>
            <a:ext cx="9144000" cy="381000"/>
          </a:xfrm>
          <a:prstGeom prst="rect">
            <a:avLst/>
          </a:prstGeom>
          <a:solidFill>
            <a:srgbClr val="93A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075196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accent1"/>
          </a:solidFill>
        </p:spPr>
      </p:sp>
      <p:sp>
        <p:nvSpPr>
          <p:cNvPr id="4" name="TextBox 4"/>
          <p:cNvSpPr txBox="1"/>
          <p:nvPr/>
        </p:nvSpPr>
        <p:spPr>
          <a:xfrm>
            <a:off x="3024626" y="2168366"/>
            <a:ext cx="8794260" cy="2708434"/>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0E6E8E"/>
                </a:solidFill>
                <a:effectLst/>
                <a:uLnTx/>
                <a:uFillTx/>
                <a:latin typeface="Avenir Next" panose="020B0503020202020204" pitchFamily="34" charset="0"/>
                <a:ea typeface="+mn-ea"/>
                <a:cs typeface="+mn-cs"/>
              </a:rPr>
              <a:t>Research Overview</a:t>
            </a:r>
            <a:endParaRPr kumimoji="0" lang="en-US" sz="8000" b="1" i="0" u="none" strike="noStrike" kern="1200" cap="none" spc="-87" normalizeH="0" baseline="0" noProof="0" dirty="0">
              <a:ln>
                <a:noFill/>
              </a:ln>
              <a:solidFill>
                <a:srgbClr val="0E6E8E"/>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3767297880"/>
      </p:ext>
    </p:extLst>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a:extLst>
              <a:ext uri="{FF2B5EF4-FFF2-40B4-BE49-F238E27FC236}">
                <a16:creationId xmlns:a16="http://schemas.microsoft.com/office/drawing/2014/main" id="{02CD40B1-E658-B248-8D1F-C0F284C75B29}"/>
              </a:ext>
            </a:extLst>
          </p:cNvPr>
          <p:cNvSpPr/>
          <p:nvPr/>
        </p:nvSpPr>
        <p:spPr>
          <a:xfrm>
            <a:off x="520271" y="1196487"/>
            <a:ext cx="5486400" cy="2175492"/>
          </a:xfrm>
          <a:prstGeom prst="rect">
            <a:avLst/>
          </a:prstGeom>
          <a:solidFill>
            <a:schemeClr val="bg1"/>
          </a:solidFill>
          <a:ln w="3175">
            <a:noFill/>
            <a:miter lim="400000"/>
          </a:ln>
          <a:effectLst>
            <a:outerShdw blurRad="63500" sx="102000" sy="102000" algn="ctr" rotWithShape="0">
              <a:prstClr val="black">
                <a:alpha val="40000"/>
              </a:prstClr>
            </a:outerShdw>
          </a:effectLst>
        </p:spPr>
        <p:txBody>
          <a:bodyPr lIns="35719" tIns="35719" rIns="35719" bIns="35719" anchor="ctr"/>
          <a:lstStyle/>
          <a:p>
            <a:pPr>
              <a:defRPr sz="1600" b="0">
                <a:solidFill>
                  <a:srgbClr val="FFFFFF"/>
                </a:solidFill>
                <a:latin typeface="+mn-lt"/>
                <a:ea typeface="+mn-ea"/>
                <a:cs typeface="+mn-cs"/>
                <a:sym typeface="Helvetica Neue Medium"/>
              </a:defRPr>
            </a:pPr>
            <a:endParaRPr sz="1382" b="1">
              <a:latin typeface="Avenir Next" panose="020B0503020202020204" pitchFamily="34" charset="0"/>
            </a:endParaRPr>
          </a:p>
        </p:txBody>
      </p:sp>
      <p:sp>
        <p:nvSpPr>
          <p:cNvPr id="43" name="Responses to support-seeking &amp; disclosures on social media">
            <a:extLst>
              <a:ext uri="{FF2B5EF4-FFF2-40B4-BE49-F238E27FC236}">
                <a16:creationId xmlns:a16="http://schemas.microsoft.com/office/drawing/2014/main" id="{8D0A74C0-D133-DB4E-B453-B2CFF03EBEF9}"/>
              </a:ext>
            </a:extLst>
          </p:cNvPr>
          <p:cNvSpPr txBox="1"/>
          <p:nvPr/>
        </p:nvSpPr>
        <p:spPr>
          <a:xfrm>
            <a:off x="1554261" y="1374817"/>
            <a:ext cx="3425132" cy="44723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a:defRPr sz="2600" b="0">
                <a:solidFill>
                  <a:srgbClr val="FFFFFF"/>
                </a:solidFill>
              </a:defRPr>
            </a:lvl1pPr>
          </a:lstStyle>
          <a:p>
            <a:pPr algn="ctr">
              <a:lnSpc>
                <a:spcPts val="3140"/>
              </a:lnSpc>
            </a:pPr>
            <a:r>
              <a:rPr lang="en-US" sz="2000" b="1" dirty="0">
                <a:solidFill>
                  <a:schemeClr val="tx2"/>
                </a:solidFill>
                <a:latin typeface="Avenir Next" panose="020B0503020202020204" pitchFamily="34" charset="0"/>
              </a:rPr>
              <a:t>Transparency</a:t>
            </a:r>
          </a:p>
        </p:txBody>
      </p:sp>
      <p:pic>
        <p:nvPicPr>
          <p:cNvPr id="44" name="miscarriage1.jpg">
            <a:extLst>
              <a:ext uri="{FF2B5EF4-FFF2-40B4-BE49-F238E27FC236}">
                <a16:creationId xmlns:a16="http://schemas.microsoft.com/office/drawing/2014/main" id="{746BF935-7947-9F41-885D-FD9FAE128459}"/>
              </a:ext>
            </a:extLst>
          </p:cNvPr>
          <p:cNvPicPr>
            <a:picLocks/>
          </p:cNvPicPr>
          <p:nvPr/>
        </p:nvPicPr>
        <p:blipFill>
          <a:blip r:embed="rId4"/>
          <a:srcRect/>
          <a:stretch/>
        </p:blipFill>
        <p:spPr>
          <a:xfrm>
            <a:off x="927245" y="2026070"/>
            <a:ext cx="1214179" cy="787839"/>
          </a:xfrm>
          <a:prstGeom prst="rect">
            <a:avLst/>
          </a:prstGeom>
          <a:ln w="3175">
            <a:miter lim="400000"/>
          </a:ln>
        </p:spPr>
      </p:pic>
      <p:sp>
        <p:nvSpPr>
          <p:cNvPr id="45" name="TOCHI, July 18">
            <a:extLst>
              <a:ext uri="{FF2B5EF4-FFF2-40B4-BE49-F238E27FC236}">
                <a16:creationId xmlns:a16="http://schemas.microsoft.com/office/drawing/2014/main" id="{578E72CE-59EB-3F43-9416-AA1031A97370}"/>
              </a:ext>
            </a:extLst>
          </p:cNvPr>
          <p:cNvSpPr/>
          <p:nvPr/>
        </p:nvSpPr>
        <p:spPr>
          <a:xfrm>
            <a:off x="927242" y="2814959"/>
            <a:ext cx="1214181" cy="401262"/>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User attitudes </a:t>
            </a:r>
          </a:p>
        </p:txBody>
      </p:sp>
      <p:pic>
        <p:nvPicPr>
          <p:cNvPr id="46" name="miscarriage1.jpg">
            <a:extLst>
              <a:ext uri="{FF2B5EF4-FFF2-40B4-BE49-F238E27FC236}">
                <a16:creationId xmlns:a16="http://schemas.microsoft.com/office/drawing/2014/main" id="{4E21AD4A-131D-0A44-AE19-4F21C3E5F251}"/>
              </a:ext>
            </a:extLst>
          </p:cNvPr>
          <p:cNvPicPr>
            <a:picLocks/>
          </p:cNvPicPr>
          <p:nvPr/>
        </p:nvPicPr>
        <p:blipFill>
          <a:blip r:embed="rId5"/>
          <a:srcRect/>
          <a:stretch/>
        </p:blipFill>
        <p:spPr>
          <a:xfrm>
            <a:off x="2640018" y="2031813"/>
            <a:ext cx="1214179" cy="750280"/>
          </a:xfrm>
          <a:prstGeom prst="rect">
            <a:avLst/>
          </a:prstGeom>
          <a:ln w="3175">
            <a:miter lim="400000"/>
          </a:ln>
        </p:spPr>
      </p:pic>
      <p:sp>
        <p:nvSpPr>
          <p:cNvPr id="47" name="TOCHI, July 18">
            <a:extLst>
              <a:ext uri="{FF2B5EF4-FFF2-40B4-BE49-F238E27FC236}">
                <a16:creationId xmlns:a16="http://schemas.microsoft.com/office/drawing/2014/main" id="{4216619D-CC56-AE42-9B28-B4DA7D24B906}"/>
              </a:ext>
            </a:extLst>
          </p:cNvPr>
          <p:cNvSpPr/>
          <p:nvPr/>
        </p:nvSpPr>
        <p:spPr>
          <a:xfrm>
            <a:off x="2640018" y="2778664"/>
            <a:ext cx="1214180" cy="43755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User behavior</a:t>
            </a:r>
          </a:p>
        </p:txBody>
      </p:sp>
      <p:sp>
        <p:nvSpPr>
          <p:cNvPr id="48" name="Rectangle">
            <a:extLst>
              <a:ext uri="{FF2B5EF4-FFF2-40B4-BE49-F238E27FC236}">
                <a16:creationId xmlns:a16="http://schemas.microsoft.com/office/drawing/2014/main" id="{19D53007-55FA-2A4C-9C83-C10F2D863039}"/>
              </a:ext>
            </a:extLst>
          </p:cNvPr>
          <p:cNvSpPr/>
          <p:nvPr/>
        </p:nvSpPr>
        <p:spPr>
          <a:xfrm>
            <a:off x="6323286" y="1196486"/>
            <a:ext cx="5486400" cy="2175492"/>
          </a:xfrm>
          <a:prstGeom prst="rect">
            <a:avLst/>
          </a:prstGeom>
          <a:solidFill>
            <a:schemeClr val="bg1"/>
          </a:solidFill>
          <a:ln w="3175">
            <a:noFill/>
            <a:miter lim="400000"/>
          </a:ln>
          <a:effectLst>
            <a:outerShdw blurRad="63500" sx="102000" sy="102000" algn="ctr" rotWithShape="0">
              <a:prstClr val="black">
                <a:alpha val="40000"/>
              </a:prstClr>
            </a:outerShdw>
          </a:effectLst>
        </p:spPr>
        <p:txBody>
          <a:bodyPr lIns="35719" tIns="35719" rIns="35719" bIns="35719" anchor="ctr"/>
          <a:lstStyle/>
          <a:p>
            <a:pPr>
              <a:defRPr sz="1600" b="0">
                <a:solidFill>
                  <a:srgbClr val="FFFFFF"/>
                </a:solidFill>
                <a:latin typeface="+mn-lt"/>
                <a:ea typeface="+mn-ea"/>
                <a:cs typeface="+mn-cs"/>
                <a:sym typeface="Helvetica Neue Medium"/>
              </a:defRPr>
            </a:pPr>
            <a:endParaRPr sz="1382" b="1">
              <a:latin typeface="Avenir Next" panose="020B0503020202020204" pitchFamily="34" charset="0"/>
            </a:endParaRPr>
          </a:p>
        </p:txBody>
      </p:sp>
      <p:sp>
        <p:nvSpPr>
          <p:cNvPr id="81" name="Responses to support-seeking &amp; disclosures on social media">
            <a:extLst>
              <a:ext uri="{FF2B5EF4-FFF2-40B4-BE49-F238E27FC236}">
                <a16:creationId xmlns:a16="http://schemas.microsoft.com/office/drawing/2014/main" id="{E517F12D-38DC-9D4B-9B5A-BABEF89AA41B}"/>
              </a:ext>
            </a:extLst>
          </p:cNvPr>
          <p:cNvSpPr txBox="1"/>
          <p:nvPr/>
        </p:nvSpPr>
        <p:spPr>
          <a:xfrm>
            <a:off x="6677090" y="1378350"/>
            <a:ext cx="4857566" cy="44723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a:defRPr sz="2600" b="0">
                <a:solidFill>
                  <a:srgbClr val="FFFFFF"/>
                </a:solidFill>
              </a:defRPr>
            </a:lvl1pPr>
          </a:lstStyle>
          <a:p>
            <a:pPr algn="ctr">
              <a:lnSpc>
                <a:spcPts val="3140"/>
              </a:lnSpc>
            </a:pPr>
            <a:r>
              <a:rPr lang="en-US" sz="2000" b="1" dirty="0">
                <a:solidFill>
                  <a:schemeClr val="tx2"/>
                </a:solidFill>
                <a:latin typeface="Avenir Next" panose="020B0503020202020204" pitchFamily="34" charset="0"/>
              </a:rPr>
              <a:t>Effectiveness</a:t>
            </a:r>
          </a:p>
        </p:txBody>
      </p:sp>
      <p:pic>
        <p:nvPicPr>
          <p:cNvPr id="82" name="miscarriage1.jpg">
            <a:extLst>
              <a:ext uri="{FF2B5EF4-FFF2-40B4-BE49-F238E27FC236}">
                <a16:creationId xmlns:a16="http://schemas.microsoft.com/office/drawing/2014/main" id="{AF966080-D594-C246-9148-D6F96D5C3B6F}"/>
              </a:ext>
            </a:extLst>
          </p:cNvPr>
          <p:cNvPicPr>
            <a:picLocks/>
          </p:cNvPicPr>
          <p:nvPr/>
        </p:nvPicPr>
        <p:blipFill>
          <a:blip r:embed="rId6"/>
          <a:srcRect/>
          <a:stretch/>
        </p:blipFill>
        <p:spPr>
          <a:xfrm>
            <a:off x="6863841" y="2035242"/>
            <a:ext cx="1214179" cy="778667"/>
          </a:xfrm>
          <a:prstGeom prst="rect">
            <a:avLst/>
          </a:prstGeom>
          <a:ln w="3175">
            <a:miter lim="400000"/>
          </a:ln>
        </p:spPr>
      </p:pic>
      <p:sp>
        <p:nvSpPr>
          <p:cNvPr id="83" name="TOCHI, July 18">
            <a:extLst>
              <a:ext uri="{FF2B5EF4-FFF2-40B4-BE49-F238E27FC236}">
                <a16:creationId xmlns:a16="http://schemas.microsoft.com/office/drawing/2014/main" id="{42436145-2B24-F246-B273-16B599CADAC5}"/>
              </a:ext>
            </a:extLst>
          </p:cNvPr>
          <p:cNvSpPr/>
          <p:nvPr/>
        </p:nvSpPr>
        <p:spPr>
          <a:xfrm>
            <a:off x="6863838" y="2814959"/>
            <a:ext cx="1214181" cy="401262"/>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Quarantining </a:t>
            </a:r>
          </a:p>
        </p:txBody>
      </p:sp>
      <p:pic>
        <p:nvPicPr>
          <p:cNvPr id="84" name="miscarriage1.jpg">
            <a:extLst>
              <a:ext uri="{FF2B5EF4-FFF2-40B4-BE49-F238E27FC236}">
                <a16:creationId xmlns:a16="http://schemas.microsoft.com/office/drawing/2014/main" id="{03E424BE-F321-C444-BE1B-15BA559F305D}"/>
              </a:ext>
            </a:extLst>
          </p:cNvPr>
          <p:cNvPicPr>
            <a:picLocks/>
          </p:cNvPicPr>
          <p:nvPr/>
        </p:nvPicPr>
        <p:blipFill>
          <a:blip r:embed="rId7"/>
          <a:srcRect/>
          <a:stretch/>
        </p:blipFill>
        <p:spPr>
          <a:xfrm>
            <a:off x="8555582" y="2035242"/>
            <a:ext cx="1315197" cy="778666"/>
          </a:xfrm>
          <a:prstGeom prst="rect">
            <a:avLst/>
          </a:prstGeom>
          <a:ln w="3175">
            <a:miter lim="400000"/>
          </a:ln>
        </p:spPr>
      </p:pic>
      <p:sp>
        <p:nvSpPr>
          <p:cNvPr id="85" name="TOCHI, July 18">
            <a:extLst>
              <a:ext uri="{FF2B5EF4-FFF2-40B4-BE49-F238E27FC236}">
                <a16:creationId xmlns:a16="http://schemas.microsoft.com/office/drawing/2014/main" id="{953F45FF-32CC-CF48-97B1-7103CA024C28}"/>
              </a:ext>
            </a:extLst>
          </p:cNvPr>
          <p:cNvSpPr/>
          <p:nvPr/>
        </p:nvSpPr>
        <p:spPr>
          <a:xfrm>
            <a:off x="8548904" y="2813909"/>
            <a:ext cx="1323190" cy="402312"/>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Deplatforming</a:t>
            </a:r>
          </a:p>
        </p:txBody>
      </p:sp>
      <p:pic>
        <p:nvPicPr>
          <p:cNvPr id="86" name="miscarriage1.jpg">
            <a:extLst>
              <a:ext uri="{FF2B5EF4-FFF2-40B4-BE49-F238E27FC236}">
                <a16:creationId xmlns:a16="http://schemas.microsoft.com/office/drawing/2014/main" id="{2DA59D0F-32B8-6244-A307-F0A3CD93EFDA}"/>
              </a:ext>
            </a:extLst>
          </p:cNvPr>
          <p:cNvPicPr>
            <a:picLocks/>
          </p:cNvPicPr>
          <p:nvPr/>
        </p:nvPicPr>
        <p:blipFill rotWithShape="1">
          <a:blip r:embed="rId8"/>
          <a:srcRect l="4959"/>
          <a:stretch/>
        </p:blipFill>
        <p:spPr>
          <a:xfrm>
            <a:off x="10288072" y="2107626"/>
            <a:ext cx="1215497" cy="707333"/>
          </a:xfrm>
          <a:prstGeom prst="rect">
            <a:avLst/>
          </a:prstGeom>
          <a:ln w="3175">
            <a:miter lim="400000"/>
          </a:ln>
        </p:spPr>
      </p:pic>
      <p:sp>
        <p:nvSpPr>
          <p:cNvPr id="87" name="TOCHI, July 18">
            <a:extLst>
              <a:ext uri="{FF2B5EF4-FFF2-40B4-BE49-F238E27FC236}">
                <a16:creationId xmlns:a16="http://schemas.microsoft.com/office/drawing/2014/main" id="{763AB041-4A35-8A41-9F9E-C596D9F78BAF}"/>
              </a:ext>
            </a:extLst>
          </p:cNvPr>
          <p:cNvSpPr/>
          <p:nvPr/>
        </p:nvSpPr>
        <p:spPr>
          <a:xfrm>
            <a:off x="10289387" y="2814959"/>
            <a:ext cx="1214181" cy="401262"/>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Migrations</a:t>
            </a:r>
          </a:p>
        </p:txBody>
      </p:sp>
      <p:pic>
        <p:nvPicPr>
          <p:cNvPr id="88" name="miscarriage1.jpg">
            <a:extLst>
              <a:ext uri="{FF2B5EF4-FFF2-40B4-BE49-F238E27FC236}">
                <a16:creationId xmlns:a16="http://schemas.microsoft.com/office/drawing/2014/main" id="{FB39F78E-D393-024F-8DB3-316BED109B63}"/>
              </a:ext>
            </a:extLst>
          </p:cNvPr>
          <p:cNvPicPr>
            <a:picLocks/>
          </p:cNvPicPr>
          <p:nvPr/>
        </p:nvPicPr>
        <p:blipFill>
          <a:blip r:embed="rId9"/>
          <a:srcRect/>
          <a:stretch/>
        </p:blipFill>
        <p:spPr>
          <a:xfrm>
            <a:off x="4325083" y="2035242"/>
            <a:ext cx="1214179" cy="727457"/>
          </a:xfrm>
          <a:prstGeom prst="rect">
            <a:avLst/>
          </a:prstGeom>
          <a:ln w="3175">
            <a:miter lim="400000"/>
          </a:ln>
        </p:spPr>
      </p:pic>
      <p:sp>
        <p:nvSpPr>
          <p:cNvPr id="89" name="TOCHI, July 18">
            <a:extLst>
              <a:ext uri="{FF2B5EF4-FFF2-40B4-BE49-F238E27FC236}">
                <a16:creationId xmlns:a16="http://schemas.microsoft.com/office/drawing/2014/main" id="{1FDF7001-999A-E54F-BCBE-CF39B6825F72}"/>
              </a:ext>
            </a:extLst>
          </p:cNvPr>
          <p:cNvSpPr/>
          <p:nvPr/>
        </p:nvSpPr>
        <p:spPr>
          <a:xfrm>
            <a:off x="4316883" y="2762699"/>
            <a:ext cx="1214180" cy="43755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Transparency</a:t>
            </a:r>
          </a:p>
        </p:txBody>
      </p:sp>
      <p:sp>
        <p:nvSpPr>
          <p:cNvPr id="91" name="Rectangle">
            <a:extLst>
              <a:ext uri="{FF2B5EF4-FFF2-40B4-BE49-F238E27FC236}">
                <a16:creationId xmlns:a16="http://schemas.microsoft.com/office/drawing/2014/main" id="{ACA0D4F4-A60F-F34F-92E0-8E7CF10C045A}"/>
              </a:ext>
            </a:extLst>
          </p:cNvPr>
          <p:cNvSpPr/>
          <p:nvPr/>
        </p:nvSpPr>
        <p:spPr>
          <a:xfrm>
            <a:off x="520271" y="3987864"/>
            <a:ext cx="5486400" cy="2093341"/>
          </a:xfrm>
          <a:prstGeom prst="rect">
            <a:avLst/>
          </a:prstGeom>
          <a:solidFill>
            <a:schemeClr val="bg1"/>
          </a:solidFill>
          <a:ln w="3175">
            <a:noFill/>
            <a:miter lim="400000"/>
          </a:ln>
          <a:effectLst>
            <a:outerShdw blurRad="63500" sx="102000" sy="102000" algn="ctr" rotWithShape="0">
              <a:prstClr val="black">
                <a:alpha val="40000"/>
              </a:prstClr>
            </a:outerShdw>
          </a:effectLst>
        </p:spPr>
        <p:txBody>
          <a:bodyPr lIns="35719" tIns="35719" rIns="35719" bIns="35719" anchor="ctr"/>
          <a:lstStyle/>
          <a:p>
            <a:pPr>
              <a:defRPr sz="1600" b="0">
                <a:solidFill>
                  <a:srgbClr val="FFFFFF"/>
                </a:solidFill>
                <a:latin typeface="+mn-lt"/>
                <a:ea typeface="+mn-ea"/>
                <a:cs typeface="+mn-cs"/>
                <a:sym typeface="Helvetica Neue Medium"/>
              </a:defRPr>
            </a:pPr>
            <a:endParaRPr sz="1382">
              <a:latin typeface="Avenir Next" panose="020B0503020202020204" pitchFamily="34" charset="0"/>
            </a:endParaRPr>
          </a:p>
        </p:txBody>
      </p:sp>
      <p:sp>
        <p:nvSpPr>
          <p:cNvPr id="92" name="Responses to support-seeking &amp; disclosures on social media">
            <a:extLst>
              <a:ext uri="{FF2B5EF4-FFF2-40B4-BE49-F238E27FC236}">
                <a16:creationId xmlns:a16="http://schemas.microsoft.com/office/drawing/2014/main" id="{E7534FCA-A85B-1A47-A342-90C3768CB9D4}"/>
              </a:ext>
            </a:extLst>
          </p:cNvPr>
          <p:cNvSpPr txBox="1"/>
          <p:nvPr/>
        </p:nvSpPr>
        <p:spPr>
          <a:xfrm>
            <a:off x="1554261" y="3987866"/>
            <a:ext cx="3425132" cy="44723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a:defRPr sz="2600" b="0">
                <a:solidFill>
                  <a:srgbClr val="FFFFFF"/>
                </a:solidFill>
              </a:defRPr>
            </a:lvl1pPr>
          </a:lstStyle>
          <a:p>
            <a:pPr algn="ctr">
              <a:lnSpc>
                <a:spcPts val="3140"/>
              </a:lnSpc>
            </a:pPr>
            <a:r>
              <a:rPr lang="en-US" sz="2000" b="1" dirty="0">
                <a:solidFill>
                  <a:schemeClr val="tx2"/>
                </a:solidFill>
                <a:latin typeface="Avenir Next" panose="020B0503020202020204" pitchFamily="34" charset="0"/>
              </a:rPr>
              <a:t>Online Harassment</a:t>
            </a:r>
          </a:p>
        </p:txBody>
      </p:sp>
      <p:pic>
        <p:nvPicPr>
          <p:cNvPr id="93" name="miscarriage1.jpg">
            <a:extLst>
              <a:ext uri="{FF2B5EF4-FFF2-40B4-BE49-F238E27FC236}">
                <a16:creationId xmlns:a16="http://schemas.microsoft.com/office/drawing/2014/main" id="{304DA41B-BD59-9A4E-AD2C-0C386806CDF5}"/>
              </a:ext>
            </a:extLst>
          </p:cNvPr>
          <p:cNvPicPr>
            <a:picLocks/>
          </p:cNvPicPr>
          <p:nvPr/>
        </p:nvPicPr>
        <p:blipFill>
          <a:blip r:embed="rId10"/>
          <a:srcRect/>
          <a:stretch/>
        </p:blipFill>
        <p:spPr>
          <a:xfrm>
            <a:off x="927243" y="4639119"/>
            <a:ext cx="1214180" cy="787839"/>
          </a:xfrm>
          <a:prstGeom prst="rect">
            <a:avLst/>
          </a:prstGeom>
          <a:ln w="3175">
            <a:miter lim="400000"/>
          </a:ln>
        </p:spPr>
      </p:pic>
      <p:sp>
        <p:nvSpPr>
          <p:cNvPr id="94" name="TOCHI, July 18">
            <a:extLst>
              <a:ext uri="{FF2B5EF4-FFF2-40B4-BE49-F238E27FC236}">
                <a16:creationId xmlns:a16="http://schemas.microsoft.com/office/drawing/2014/main" id="{F1FB8BED-0A7C-1143-8D10-C7268B3B51ED}"/>
              </a:ext>
            </a:extLst>
          </p:cNvPr>
          <p:cNvSpPr/>
          <p:nvPr/>
        </p:nvSpPr>
        <p:spPr>
          <a:xfrm>
            <a:off x="927242" y="5428008"/>
            <a:ext cx="1214181" cy="401262"/>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Defining</a:t>
            </a:r>
          </a:p>
        </p:txBody>
      </p:sp>
      <p:pic>
        <p:nvPicPr>
          <p:cNvPr id="95" name="miscarriage1.jpg">
            <a:extLst>
              <a:ext uri="{FF2B5EF4-FFF2-40B4-BE49-F238E27FC236}">
                <a16:creationId xmlns:a16="http://schemas.microsoft.com/office/drawing/2014/main" id="{84CC607E-8D7C-2549-B38C-5F6DABB3E4A4}"/>
              </a:ext>
            </a:extLst>
          </p:cNvPr>
          <p:cNvPicPr>
            <a:picLocks/>
          </p:cNvPicPr>
          <p:nvPr/>
        </p:nvPicPr>
        <p:blipFill>
          <a:blip r:embed="rId11"/>
          <a:srcRect/>
          <a:stretch/>
        </p:blipFill>
        <p:spPr>
          <a:xfrm>
            <a:off x="2640018" y="4666185"/>
            <a:ext cx="1214180" cy="682496"/>
          </a:xfrm>
          <a:prstGeom prst="rect">
            <a:avLst/>
          </a:prstGeom>
          <a:ln w="3175">
            <a:miter lim="400000"/>
          </a:ln>
        </p:spPr>
      </p:pic>
      <p:sp>
        <p:nvSpPr>
          <p:cNvPr id="96" name="TOCHI, July 18">
            <a:extLst>
              <a:ext uri="{FF2B5EF4-FFF2-40B4-BE49-F238E27FC236}">
                <a16:creationId xmlns:a16="http://schemas.microsoft.com/office/drawing/2014/main" id="{3F193E9D-BB44-E643-BC83-5CF9594C0D71}"/>
              </a:ext>
            </a:extLst>
          </p:cNvPr>
          <p:cNvSpPr/>
          <p:nvPr/>
        </p:nvSpPr>
        <p:spPr>
          <a:xfrm>
            <a:off x="2640018" y="5391713"/>
            <a:ext cx="1214180" cy="43755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Current moderation</a:t>
            </a:r>
          </a:p>
        </p:txBody>
      </p:sp>
      <p:sp>
        <p:nvSpPr>
          <p:cNvPr id="97" name="Rectangle">
            <a:extLst>
              <a:ext uri="{FF2B5EF4-FFF2-40B4-BE49-F238E27FC236}">
                <a16:creationId xmlns:a16="http://schemas.microsoft.com/office/drawing/2014/main" id="{8EC9341C-40ED-AA4E-8D78-BED7B050DB38}"/>
              </a:ext>
            </a:extLst>
          </p:cNvPr>
          <p:cNvSpPr/>
          <p:nvPr/>
        </p:nvSpPr>
        <p:spPr>
          <a:xfrm>
            <a:off x="6323286" y="3987865"/>
            <a:ext cx="5486400" cy="2093339"/>
          </a:xfrm>
          <a:prstGeom prst="rect">
            <a:avLst/>
          </a:prstGeom>
          <a:solidFill>
            <a:schemeClr val="bg1"/>
          </a:solidFill>
          <a:ln w="3175">
            <a:noFill/>
            <a:miter lim="400000"/>
          </a:ln>
          <a:effectLst>
            <a:outerShdw blurRad="63500" sx="102000" sy="102000" algn="ctr" rotWithShape="0">
              <a:prstClr val="black">
                <a:alpha val="40000"/>
              </a:prstClr>
            </a:outerShdw>
          </a:effectLst>
        </p:spPr>
        <p:txBody>
          <a:bodyPr lIns="35719" tIns="35719" rIns="35719" bIns="35719" anchor="ctr"/>
          <a:lstStyle/>
          <a:p>
            <a:pPr>
              <a:defRPr sz="1600" b="0">
                <a:solidFill>
                  <a:srgbClr val="FFFFFF"/>
                </a:solidFill>
                <a:latin typeface="+mn-lt"/>
                <a:ea typeface="+mn-ea"/>
                <a:cs typeface="+mn-cs"/>
                <a:sym typeface="Helvetica Neue Medium"/>
              </a:defRPr>
            </a:pPr>
            <a:endParaRPr sz="1382">
              <a:latin typeface="Avenir Next" panose="020B0503020202020204" pitchFamily="34" charset="0"/>
            </a:endParaRPr>
          </a:p>
        </p:txBody>
      </p:sp>
      <p:sp>
        <p:nvSpPr>
          <p:cNvPr id="98" name="Responses to support-seeking &amp; disclosures on social media">
            <a:extLst>
              <a:ext uri="{FF2B5EF4-FFF2-40B4-BE49-F238E27FC236}">
                <a16:creationId xmlns:a16="http://schemas.microsoft.com/office/drawing/2014/main" id="{0AE440E5-4D4A-1647-9C82-7D6E9DA7BCB4}"/>
              </a:ext>
            </a:extLst>
          </p:cNvPr>
          <p:cNvSpPr txBox="1"/>
          <p:nvPr/>
        </p:nvSpPr>
        <p:spPr>
          <a:xfrm>
            <a:off x="6677090" y="3991399"/>
            <a:ext cx="4857566" cy="44723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l">
              <a:defRPr sz="2600" b="0">
                <a:solidFill>
                  <a:srgbClr val="FFFFFF"/>
                </a:solidFill>
              </a:defRPr>
            </a:lvl1pPr>
          </a:lstStyle>
          <a:p>
            <a:pPr algn="ctr">
              <a:lnSpc>
                <a:spcPts val="3140"/>
              </a:lnSpc>
            </a:pPr>
            <a:r>
              <a:rPr lang="en-US" sz="2000" b="1" dirty="0">
                <a:solidFill>
                  <a:schemeClr val="tx2"/>
                </a:solidFill>
                <a:latin typeface="Avenir Next" panose="020B0503020202020204" pitchFamily="34" charset="0"/>
              </a:rPr>
              <a:t>Enacting Content Moderation</a:t>
            </a:r>
          </a:p>
        </p:txBody>
      </p:sp>
      <p:pic>
        <p:nvPicPr>
          <p:cNvPr id="99" name="miscarriage1.jpg">
            <a:extLst>
              <a:ext uri="{FF2B5EF4-FFF2-40B4-BE49-F238E27FC236}">
                <a16:creationId xmlns:a16="http://schemas.microsoft.com/office/drawing/2014/main" id="{1EBFF6B8-CC5C-0B4C-92B1-7ECA4ACE3D85}"/>
              </a:ext>
            </a:extLst>
          </p:cNvPr>
          <p:cNvPicPr>
            <a:picLocks/>
          </p:cNvPicPr>
          <p:nvPr/>
        </p:nvPicPr>
        <p:blipFill>
          <a:blip r:embed="rId12"/>
          <a:srcRect/>
          <a:stretch/>
        </p:blipFill>
        <p:spPr>
          <a:xfrm>
            <a:off x="6863837" y="4648291"/>
            <a:ext cx="1214181" cy="779717"/>
          </a:xfrm>
          <a:prstGeom prst="rect">
            <a:avLst/>
          </a:prstGeom>
          <a:ln w="3175">
            <a:miter lim="400000"/>
          </a:ln>
        </p:spPr>
      </p:pic>
      <p:sp>
        <p:nvSpPr>
          <p:cNvPr id="100" name="TOCHI, July 18">
            <a:extLst>
              <a:ext uri="{FF2B5EF4-FFF2-40B4-BE49-F238E27FC236}">
                <a16:creationId xmlns:a16="http://schemas.microsoft.com/office/drawing/2014/main" id="{526CDFFD-734D-2043-9D9A-05F7047F7D7F}"/>
              </a:ext>
            </a:extLst>
          </p:cNvPr>
          <p:cNvSpPr/>
          <p:nvPr/>
        </p:nvSpPr>
        <p:spPr>
          <a:xfrm>
            <a:off x="6863838" y="5428008"/>
            <a:ext cx="1214181" cy="401262"/>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Human-m/c collaboration</a:t>
            </a:r>
          </a:p>
        </p:txBody>
      </p:sp>
      <p:sp>
        <p:nvSpPr>
          <p:cNvPr id="101" name="TOCHI, July 18">
            <a:extLst>
              <a:ext uri="{FF2B5EF4-FFF2-40B4-BE49-F238E27FC236}">
                <a16:creationId xmlns:a16="http://schemas.microsoft.com/office/drawing/2014/main" id="{EBC8F81A-E4DD-EC4B-84D1-CB2C07C8F14B}"/>
              </a:ext>
            </a:extLst>
          </p:cNvPr>
          <p:cNvSpPr/>
          <p:nvPr/>
        </p:nvSpPr>
        <p:spPr>
          <a:xfrm>
            <a:off x="8548904" y="5428008"/>
            <a:ext cx="1323190" cy="401262"/>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Blocklists</a:t>
            </a:r>
          </a:p>
        </p:txBody>
      </p:sp>
      <p:pic>
        <p:nvPicPr>
          <p:cNvPr id="102" name="miscarriage1.jpg">
            <a:extLst>
              <a:ext uri="{FF2B5EF4-FFF2-40B4-BE49-F238E27FC236}">
                <a16:creationId xmlns:a16="http://schemas.microsoft.com/office/drawing/2014/main" id="{5DDF666E-7EB8-F648-BCA6-94EA21B4B6A3}"/>
              </a:ext>
            </a:extLst>
          </p:cNvPr>
          <p:cNvPicPr>
            <a:picLocks/>
          </p:cNvPicPr>
          <p:nvPr/>
        </p:nvPicPr>
        <p:blipFill>
          <a:blip r:embed="rId13">
            <a:extLst>
              <a:ext uri="{28A0092B-C50C-407E-A947-70E740481C1C}">
                <a14:useLocalDpi xmlns:a14="http://schemas.microsoft.com/office/drawing/2010/main" val="0"/>
              </a:ext>
            </a:extLst>
          </a:blip>
          <a:srcRect/>
          <a:stretch/>
        </p:blipFill>
        <p:spPr>
          <a:xfrm>
            <a:off x="10289386" y="4670316"/>
            <a:ext cx="1214181" cy="733567"/>
          </a:xfrm>
          <a:prstGeom prst="rect">
            <a:avLst/>
          </a:prstGeom>
          <a:ln w="3175">
            <a:miter lim="400000"/>
          </a:ln>
        </p:spPr>
      </p:pic>
      <p:sp>
        <p:nvSpPr>
          <p:cNvPr id="103" name="TOCHI, July 18">
            <a:extLst>
              <a:ext uri="{FF2B5EF4-FFF2-40B4-BE49-F238E27FC236}">
                <a16:creationId xmlns:a16="http://schemas.microsoft.com/office/drawing/2014/main" id="{6ED98483-EF41-8F4F-B0FC-F3789E193307}"/>
              </a:ext>
            </a:extLst>
          </p:cNvPr>
          <p:cNvSpPr/>
          <p:nvPr/>
        </p:nvSpPr>
        <p:spPr>
          <a:xfrm>
            <a:off x="10289387" y="5428008"/>
            <a:ext cx="1214181" cy="401262"/>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Streaming </a:t>
            </a:r>
          </a:p>
        </p:txBody>
      </p:sp>
      <p:pic>
        <p:nvPicPr>
          <p:cNvPr id="104" name="miscarriage1.jpg">
            <a:extLst>
              <a:ext uri="{FF2B5EF4-FFF2-40B4-BE49-F238E27FC236}">
                <a16:creationId xmlns:a16="http://schemas.microsoft.com/office/drawing/2014/main" id="{44C68B2E-DD98-1945-B663-785AF13BBE90}"/>
              </a:ext>
            </a:extLst>
          </p:cNvPr>
          <p:cNvPicPr>
            <a:picLocks/>
          </p:cNvPicPr>
          <p:nvPr/>
        </p:nvPicPr>
        <p:blipFill>
          <a:blip r:embed="rId14"/>
          <a:srcRect/>
          <a:stretch/>
        </p:blipFill>
        <p:spPr>
          <a:xfrm>
            <a:off x="4312121" y="4666185"/>
            <a:ext cx="1214180" cy="709563"/>
          </a:xfrm>
          <a:prstGeom prst="rect">
            <a:avLst/>
          </a:prstGeom>
          <a:ln w="3175">
            <a:miter lim="400000"/>
          </a:ln>
        </p:spPr>
      </p:pic>
      <p:sp>
        <p:nvSpPr>
          <p:cNvPr id="105" name="TOCHI, July 18">
            <a:extLst>
              <a:ext uri="{FF2B5EF4-FFF2-40B4-BE49-F238E27FC236}">
                <a16:creationId xmlns:a16="http://schemas.microsoft.com/office/drawing/2014/main" id="{DD0D42B1-3157-CA4B-B266-E9EB0025001A}"/>
              </a:ext>
            </a:extLst>
          </p:cNvPr>
          <p:cNvSpPr/>
          <p:nvPr/>
        </p:nvSpPr>
        <p:spPr>
          <a:xfrm>
            <a:off x="4316883" y="5375748"/>
            <a:ext cx="1214180" cy="437557"/>
          </a:xfrm>
          <a:prstGeom prst="rect">
            <a:avLst/>
          </a:prstGeom>
          <a:solidFill>
            <a:srgbClr val="000000">
              <a:alpha val="70000"/>
            </a:srgbClr>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a:defRPr sz="1200" b="0">
                <a:solidFill>
                  <a:srgbClr val="FFFFFF"/>
                </a:solidFill>
                <a:latin typeface="+mn-lt"/>
                <a:ea typeface="+mn-ea"/>
                <a:cs typeface="+mn-cs"/>
                <a:sym typeface="Helvetica Neue Medium"/>
              </a:defRPr>
            </a:pPr>
            <a:r>
              <a:rPr lang="en-US" sz="1400" dirty="0">
                <a:latin typeface="Avenir Next" panose="020B0503020202020204" pitchFamily="34" charset="0"/>
                <a:ea typeface="Helvetica Neue"/>
                <a:cs typeface="Helvetica Neue"/>
                <a:sym typeface="Helvetica Neue"/>
              </a:rPr>
              <a:t>Restorative Justice</a:t>
            </a:r>
          </a:p>
        </p:txBody>
      </p:sp>
      <p:pic>
        <p:nvPicPr>
          <p:cNvPr id="106" name="miscarriage1.jpg">
            <a:extLst>
              <a:ext uri="{FF2B5EF4-FFF2-40B4-BE49-F238E27FC236}">
                <a16:creationId xmlns:a16="http://schemas.microsoft.com/office/drawing/2014/main" id="{DA803B31-F7D0-D44C-9366-21B757A80886}"/>
              </a:ext>
            </a:extLst>
          </p:cNvPr>
          <p:cNvPicPr>
            <a:picLocks/>
          </p:cNvPicPr>
          <p:nvPr/>
        </p:nvPicPr>
        <p:blipFill rotWithShape="1">
          <a:blip r:embed="rId15"/>
          <a:srcRect b="8858"/>
          <a:stretch/>
        </p:blipFill>
        <p:spPr>
          <a:xfrm>
            <a:off x="8548903" y="4648290"/>
            <a:ext cx="1323190" cy="779717"/>
          </a:xfrm>
          <a:prstGeom prst="rect">
            <a:avLst/>
          </a:prstGeom>
          <a:ln w="3175">
            <a:miter lim="400000"/>
          </a:ln>
        </p:spPr>
      </p:pic>
      <p:sp>
        <p:nvSpPr>
          <p:cNvPr id="107" name="Rectangle 106">
            <a:extLst>
              <a:ext uri="{FF2B5EF4-FFF2-40B4-BE49-F238E27FC236}">
                <a16:creationId xmlns:a16="http://schemas.microsoft.com/office/drawing/2014/main" id="{ECB5E9E4-F91A-BE4B-AA18-5C2D053E20FB}"/>
              </a:ext>
            </a:extLst>
          </p:cNvPr>
          <p:cNvSpPr/>
          <p:nvPr/>
        </p:nvSpPr>
        <p:spPr>
          <a:xfrm>
            <a:off x="3657600" y="3402138"/>
            <a:ext cx="4857566" cy="584775"/>
          </a:xfrm>
          <a:prstGeom prst="rect">
            <a:avLst/>
          </a:prstGeom>
          <a:solidFill>
            <a:schemeClr val="accent1"/>
          </a:solidFill>
        </p:spPr>
        <p:txBody>
          <a:bodyPr wrap="square">
            <a:spAutoFit/>
          </a:bodyPr>
          <a:lstStyle/>
          <a:p>
            <a:pPr algn="ctr"/>
            <a:r>
              <a:rPr lang="en-US" sz="3200" b="1" dirty="0">
                <a:solidFill>
                  <a:schemeClr val="bg1"/>
                </a:solidFill>
                <a:latin typeface="Avenir Next" panose="020B0503020202020204" pitchFamily="34" charset="0"/>
              </a:rPr>
              <a:t>Content Moderation</a:t>
            </a:r>
            <a:endParaRPr lang="en-US" sz="1100" b="1" dirty="0">
              <a:solidFill>
                <a:schemeClr val="bg1"/>
              </a:solidFill>
              <a:latin typeface="Avenir Next" panose="020B0503020202020204" pitchFamily="34" charset="0"/>
            </a:endParaRPr>
          </a:p>
        </p:txBody>
      </p:sp>
      <p:sp>
        <p:nvSpPr>
          <p:cNvPr id="37" name="Rounded Rectangle 36">
            <a:extLst>
              <a:ext uri="{FF2B5EF4-FFF2-40B4-BE49-F238E27FC236}">
                <a16:creationId xmlns:a16="http://schemas.microsoft.com/office/drawing/2014/main" id="{2D8E0F13-AC82-1945-AC54-748C81F7BC66}"/>
              </a:ext>
            </a:extLst>
          </p:cNvPr>
          <p:cNvSpPr/>
          <p:nvPr/>
        </p:nvSpPr>
        <p:spPr>
          <a:xfrm>
            <a:off x="9165336" y="0"/>
            <a:ext cx="3026664" cy="457200"/>
          </a:xfrm>
          <a:prstGeom prst="roundRect">
            <a:avLst>
              <a:gd name="adj" fmla="val 7730"/>
            </a:avLst>
          </a:prstGeom>
          <a:solidFill>
            <a:srgbClr val="026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Researc</a:t>
            </a:r>
            <a:r>
              <a:rPr lang="en-US" sz="2000" dirty="0">
                <a:latin typeface="Avenir Next" panose="020B0503020202020204" pitchFamily="34" charset="0"/>
              </a:rPr>
              <a:t>h Overview</a:t>
            </a:r>
            <a:endParaRPr lang="en-US" sz="2000" b="0" dirty="0">
              <a:latin typeface="Avenir Next" panose="020B0503020202020204" pitchFamily="34" charset="0"/>
            </a:endParaRPr>
          </a:p>
        </p:txBody>
      </p:sp>
    </p:spTree>
    <p:custDataLst>
      <p:tags r:id="rId1"/>
    </p:custDataLst>
    <p:extLst>
      <p:ext uri="{BB962C8B-B14F-4D97-AF65-F5344CB8AC3E}">
        <p14:creationId xmlns:p14="http://schemas.microsoft.com/office/powerpoint/2010/main" val="1581950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0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5" grpId="0" animBg="1"/>
      <p:bldP spid="47" grpId="0" animBg="1"/>
      <p:bldP spid="48" grpId="0" animBg="1"/>
      <p:bldP spid="81" grpId="0" animBg="1"/>
      <p:bldP spid="83" grpId="0" animBg="1"/>
      <p:bldP spid="85" grpId="0" animBg="1"/>
      <p:bldP spid="87" grpId="0" animBg="1"/>
      <p:bldP spid="89" grpId="0" animBg="1"/>
      <p:bldP spid="91" grpId="0" animBg="1"/>
      <p:bldP spid="92" grpId="0" animBg="1"/>
      <p:bldP spid="94" grpId="0" animBg="1"/>
      <p:bldP spid="96" grpId="0" animBg="1"/>
      <p:bldP spid="97" grpId="0" animBg="1"/>
      <p:bldP spid="98" grpId="0" animBg="1"/>
      <p:bldP spid="100" grpId="0" animBg="1"/>
      <p:bldP spid="101" grpId="0" animBg="1"/>
      <p:bldP spid="103" grpId="0" animBg="1"/>
      <p:bldP spid="10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accent5"/>
          </a:solidFill>
        </p:spPr>
      </p:sp>
      <p:sp>
        <p:nvSpPr>
          <p:cNvPr id="4" name="TextBox 4"/>
          <p:cNvSpPr txBox="1"/>
          <p:nvPr/>
        </p:nvSpPr>
        <p:spPr>
          <a:xfrm>
            <a:off x="3124200" y="3429000"/>
            <a:ext cx="8794260" cy="2708434"/>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chemeClr val="accent5"/>
                </a:solidFill>
                <a:effectLst/>
                <a:uLnTx/>
                <a:uFillTx/>
                <a:latin typeface="Avenir Next" panose="020B0503020202020204" pitchFamily="34" charset="0"/>
                <a:ea typeface="+mn-ea"/>
                <a:cs typeface="+mn-cs"/>
              </a:rPr>
              <a:t>Current Directions</a:t>
            </a:r>
            <a:endParaRPr kumimoji="0" lang="en-US" sz="8000" b="1" i="0" u="none" strike="noStrike" kern="1200" cap="none" spc="-87" normalizeH="0" baseline="0" noProof="0" dirty="0">
              <a:ln>
                <a:noFill/>
              </a:ln>
              <a:solidFill>
                <a:schemeClr val="accent5"/>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361136448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524000" y="1447800"/>
            <a:ext cx="9144000" cy="4399409"/>
          </a:xfrm>
          <a:prstGeom prst="rect">
            <a:avLst/>
          </a:prstGeom>
          <a:noFill/>
        </p:spPr>
        <p:txBody>
          <a:bodyPr wrap="square" rtlCol="0">
            <a:spAutoFit/>
          </a:bodyPr>
          <a:lstStyle/>
          <a:p>
            <a:pPr algn="ctr">
              <a:lnSpc>
                <a:spcPct val="150000"/>
              </a:lnSpc>
            </a:pPr>
            <a:r>
              <a:rPr lang="en-US" sz="4800" dirty="0">
                <a:solidFill>
                  <a:srgbClr val="595959"/>
                </a:solidFill>
                <a:latin typeface="Montserrat" pitchFamily="2" charset="77"/>
              </a:rPr>
              <a:t>Background</a:t>
            </a:r>
          </a:p>
          <a:p>
            <a:pPr algn="ctr">
              <a:lnSpc>
                <a:spcPct val="150000"/>
              </a:lnSpc>
            </a:pPr>
            <a:r>
              <a:rPr lang="en-US" sz="4800" dirty="0">
                <a:solidFill>
                  <a:srgbClr val="595959"/>
                </a:solidFill>
                <a:latin typeface="Montserrat" pitchFamily="2" charset="77"/>
              </a:rPr>
              <a:t>Transparency</a:t>
            </a:r>
          </a:p>
          <a:p>
            <a:pPr algn="ctr">
              <a:lnSpc>
                <a:spcPct val="150000"/>
              </a:lnSpc>
            </a:pPr>
            <a:r>
              <a:rPr lang="en-US" sz="4800" dirty="0">
                <a:solidFill>
                  <a:srgbClr val="595959"/>
                </a:solidFill>
                <a:latin typeface="Montserrat" pitchFamily="2" charset="77"/>
              </a:rPr>
              <a:t>Effectiveness</a:t>
            </a:r>
          </a:p>
          <a:p>
            <a:pPr algn="ctr">
              <a:lnSpc>
                <a:spcPct val="150000"/>
              </a:lnSpc>
            </a:pPr>
            <a:r>
              <a:rPr lang="en-US" sz="4800" b="1" dirty="0">
                <a:solidFill>
                  <a:schemeClr val="accent5"/>
                </a:solidFill>
                <a:latin typeface="Montserrat" pitchFamily="2" charset="77"/>
              </a:rPr>
              <a:t>Current Directions</a:t>
            </a:r>
          </a:p>
        </p:txBody>
      </p:sp>
      <p:sp>
        <p:nvSpPr>
          <p:cNvPr id="4" name="Rounded Rectangle 3">
            <a:extLst>
              <a:ext uri="{FF2B5EF4-FFF2-40B4-BE49-F238E27FC236}">
                <a16:creationId xmlns:a16="http://schemas.microsoft.com/office/drawing/2014/main" id="{452F1EC1-E62F-3744-AC48-52B84C62C89C}"/>
              </a:ext>
            </a:extLst>
          </p:cNvPr>
          <p:cNvSpPr/>
          <p:nvPr/>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endParaRPr lang="en-US" sz="2000" b="1" dirty="0">
              <a:latin typeface="Avenir Next" panose="020B0503020202020204" pitchFamily="34" charset="0"/>
            </a:endParaRPr>
          </a:p>
        </p:txBody>
      </p:sp>
      <p:sp>
        <p:nvSpPr>
          <p:cNvPr id="5" name="Rectangle 4">
            <a:extLst>
              <a:ext uri="{FF2B5EF4-FFF2-40B4-BE49-F238E27FC236}">
                <a16:creationId xmlns:a16="http://schemas.microsoft.com/office/drawing/2014/main" id="{053087FB-AF2F-BA48-A763-BF61E074E7FD}"/>
              </a:ext>
            </a:extLst>
          </p:cNvPr>
          <p:cNvSpPr/>
          <p:nvPr/>
        </p:nvSpPr>
        <p:spPr>
          <a:xfrm>
            <a:off x="1524000" y="6477000"/>
            <a:ext cx="9144000" cy="381000"/>
          </a:xfrm>
          <a:prstGeom prst="rect">
            <a:avLst/>
          </a:prstGeom>
          <a:solidFill>
            <a:srgbClr val="EDC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088298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EDC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532FB8-6886-5949-9731-F6EA0FE808D2}"/>
              </a:ext>
            </a:extLst>
          </p:cNvPr>
          <p:cNvSpPr/>
          <p:nvPr/>
        </p:nvSpPr>
        <p:spPr>
          <a:xfrm>
            <a:off x="778933" y="1219200"/>
            <a:ext cx="10634133" cy="584775"/>
          </a:xfrm>
          <a:prstGeom prst="rect">
            <a:avLst/>
          </a:prstGeom>
        </p:spPr>
        <p:txBody>
          <a:bodyPr wrap="square">
            <a:spAutoFit/>
          </a:bodyPr>
          <a:lstStyle/>
          <a:p>
            <a:pPr algn="ctr"/>
            <a:r>
              <a:rPr lang="en-US" sz="3200" b="1" dirty="0">
                <a:solidFill>
                  <a:schemeClr val="accent5"/>
                </a:solidFill>
                <a:latin typeface="Avenir Next" panose="020B0503020202020204" pitchFamily="34" charset="0"/>
              </a:rPr>
              <a:t>Multi-level Governance in Online Social Platforms</a:t>
            </a:r>
          </a:p>
        </p:txBody>
      </p:sp>
      <p:sp>
        <p:nvSpPr>
          <p:cNvPr id="7" name="Rounded Rectangle 6">
            <a:extLst>
              <a:ext uri="{FF2B5EF4-FFF2-40B4-BE49-F238E27FC236}">
                <a16:creationId xmlns:a16="http://schemas.microsoft.com/office/drawing/2014/main" id="{3F4F273D-234F-B840-BDB2-1F13B5DD1DA0}"/>
              </a:ext>
            </a:extLst>
          </p:cNvPr>
          <p:cNvSpPr/>
          <p:nvPr/>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Dirs.: </a:t>
            </a:r>
            <a:r>
              <a:rPr lang="en-US" sz="2000" b="1" dirty="0">
                <a:latin typeface="Avenir Next" panose="020B0503020202020204" pitchFamily="34" charset="0"/>
              </a:rPr>
              <a:t>Area 1</a:t>
            </a:r>
          </a:p>
        </p:txBody>
      </p:sp>
      <p:pic>
        <p:nvPicPr>
          <p:cNvPr id="9" name="Picture 8">
            <a:extLst>
              <a:ext uri="{FF2B5EF4-FFF2-40B4-BE49-F238E27FC236}">
                <a16:creationId xmlns:a16="http://schemas.microsoft.com/office/drawing/2014/main" id="{4A6B57C4-1C08-7542-9741-E27112921723}"/>
              </a:ext>
            </a:extLst>
          </p:cNvPr>
          <p:cNvPicPr>
            <a:picLocks noChangeAspect="1"/>
          </p:cNvPicPr>
          <p:nvPr/>
        </p:nvPicPr>
        <p:blipFill>
          <a:blip r:embed="rId4"/>
          <a:stretch>
            <a:fillRect/>
          </a:stretch>
        </p:blipFill>
        <p:spPr>
          <a:xfrm>
            <a:off x="643467" y="2514600"/>
            <a:ext cx="10905066" cy="3028610"/>
          </a:xfrm>
          <a:prstGeom prst="rect">
            <a:avLst/>
          </a:prstGeom>
        </p:spPr>
      </p:pic>
    </p:spTree>
    <p:custDataLst>
      <p:tags r:id="rId1"/>
    </p:custDataLst>
    <p:extLst>
      <p:ext uri="{BB962C8B-B14F-4D97-AF65-F5344CB8AC3E}">
        <p14:creationId xmlns:p14="http://schemas.microsoft.com/office/powerpoint/2010/main" val="1562605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EDC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532FB8-6886-5949-9731-F6EA0FE808D2}"/>
              </a:ext>
            </a:extLst>
          </p:cNvPr>
          <p:cNvSpPr/>
          <p:nvPr/>
        </p:nvSpPr>
        <p:spPr>
          <a:xfrm>
            <a:off x="778933" y="1219200"/>
            <a:ext cx="10634133" cy="584775"/>
          </a:xfrm>
          <a:prstGeom prst="rect">
            <a:avLst/>
          </a:prstGeom>
        </p:spPr>
        <p:txBody>
          <a:bodyPr wrap="square">
            <a:spAutoFit/>
          </a:bodyPr>
          <a:lstStyle/>
          <a:p>
            <a:pPr algn="ctr"/>
            <a:r>
              <a:rPr lang="en-US" sz="3200" b="1" dirty="0">
                <a:solidFill>
                  <a:schemeClr val="accent5"/>
                </a:solidFill>
                <a:latin typeface="Avenir Next" panose="020B0503020202020204" pitchFamily="34" charset="0"/>
              </a:rPr>
              <a:t>Multi-level Governance in Online Social Platforms</a:t>
            </a:r>
          </a:p>
        </p:txBody>
      </p:sp>
      <p:sp>
        <p:nvSpPr>
          <p:cNvPr id="7" name="Rounded Rectangle 6">
            <a:extLst>
              <a:ext uri="{FF2B5EF4-FFF2-40B4-BE49-F238E27FC236}">
                <a16:creationId xmlns:a16="http://schemas.microsoft.com/office/drawing/2014/main" id="{3F4F273D-234F-B840-BDB2-1F13B5DD1DA0}"/>
              </a:ext>
            </a:extLst>
          </p:cNvPr>
          <p:cNvSpPr/>
          <p:nvPr/>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Dirs.: </a:t>
            </a:r>
            <a:r>
              <a:rPr lang="en-US" sz="2000" b="1" dirty="0">
                <a:latin typeface="Avenir Next" panose="020B0503020202020204" pitchFamily="34" charset="0"/>
              </a:rPr>
              <a:t>Area 1</a:t>
            </a:r>
          </a:p>
        </p:txBody>
      </p:sp>
      <p:sp>
        <p:nvSpPr>
          <p:cNvPr id="6" name="Rectangle 5">
            <a:extLst>
              <a:ext uri="{FF2B5EF4-FFF2-40B4-BE49-F238E27FC236}">
                <a16:creationId xmlns:a16="http://schemas.microsoft.com/office/drawing/2014/main" id="{DFED6DBB-FE41-9C4F-BA3A-587A1C97561C}"/>
              </a:ext>
            </a:extLst>
          </p:cNvPr>
          <p:cNvSpPr/>
          <p:nvPr/>
        </p:nvSpPr>
        <p:spPr>
          <a:xfrm>
            <a:off x="1828795" y="1923801"/>
            <a:ext cx="3693226"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Existing Literature</a:t>
            </a:r>
          </a:p>
        </p:txBody>
      </p:sp>
      <p:sp>
        <p:nvSpPr>
          <p:cNvPr id="10" name="Rectangle 9">
            <a:extLst>
              <a:ext uri="{FF2B5EF4-FFF2-40B4-BE49-F238E27FC236}">
                <a16:creationId xmlns:a16="http://schemas.microsoft.com/office/drawing/2014/main" id="{18CB4DC7-FF5A-FB43-B11C-820DA5F570A8}"/>
              </a:ext>
            </a:extLst>
          </p:cNvPr>
          <p:cNvSpPr/>
          <p:nvPr/>
        </p:nvSpPr>
        <p:spPr>
          <a:xfrm>
            <a:off x="6458193" y="1923801"/>
            <a:ext cx="3693226"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Current Practice</a:t>
            </a:r>
          </a:p>
        </p:txBody>
      </p:sp>
      <p:sp>
        <p:nvSpPr>
          <p:cNvPr id="11" name="Down Arrow 10">
            <a:extLst>
              <a:ext uri="{FF2B5EF4-FFF2-40B4-BE49-F238E27FC236}">
                <a16:creationId xmlns:a16="http://schemas.microsoft.com/office/drawing/2014/main" id="{B3A1D2C0-501A-0846-A479-06B48C984E99}"/>
              </a:ext>
            </a:extLst>
          </p:cNvPr>
          <p:cNvSpPr/>
          <p:nvPr/>
        </p:nvSpPr>
        <p:spPr>
          <a:xfrm>
            <a:off x="5775362" y="3179618"/>
            <a:ext cx="484632" cy="978408"/>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55382BCF-CB5A-C341-9F3B-5F7666399892}"/>
              </a:ext>
            </a:extLst>
          </p:cNvPr>
          <p:cNvSpPr/>
          <p:nvPr/>
        </p:nvSpPr>
        <p:spPr>
          <a:xfrm rot="2243190">
            <a:off x="5169586" y="4247326"/>
            <a:ext cx="484632" cy="563009"/>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01D14CD1-3F8D-FB4E-88A4-B77BA75AA318}"/>
              </a:ext>
            </a:extLst>
          </p:cNvPr>
          <p:cNvSpPr/>
          <p:nvPr/>
        </p:nvSpPr>
        <p:spPr>
          <a:xfrm rot="18830775">
            <a:off x="6388559" y="4247325"/>
            <a:ext cx="484632" cy="563009"/>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D2365A-E594-7D4B-87B1-6D5E21F9FF6B}"/>
              </a:ext>
            </a:extLst>
          </p:cNvPr>
          <p:cNvSpPr/>
          <p:nvPr/>
        </p:nvSpPr>
        <p:spPr>
          <a:xfrm>
            <a:off x="415638" y="5320263"/>
            <a:ext cx="5490358"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What do we already know?</a:t>
            </a:r>
          </a:p>
        </p:txBody>
      </p:sp>
      <p:sp>
        <p:nvSpPr>
          <p:cNvPr id="16" name="Rectangle 15">
            <a:extLst>
              <a:ext uri="{FF2B5EF4-FFF2-40B4-BE49-F238E27FC236}">
                <a16:creationId xmlns:a16="http://schemas.microsoft.com/office/drawing/2014/main" id="{C67EA8FC-40CA-D446-8674-7DDFBEF10B54}"/>
              </a:ext>
            </a:extLst>
          </p:cNvPr>
          <p:cNvSpPr/>
          <p:nvPr/>
        </p:nvSpPr>
        <p:spPr>
          <a:xfrm>
            <a:off x="6390627" y="5320263"/>
            <a:ext cx="5490358"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What remains to be explored?</a:t>
            </a:r>
          </a:p>
        </p:txBody>
      </p:sp>
      <p:sp>
        <p:nvSpPr>
          <p:cNvPr id="17" name="Plus 16">
            <a:extLst>
              <a:ext uri="{FF2B5EF4-FFF2-40B4-BE49-F238E27FC236}">
                <a16:creationId xmlns:a16="http://schemas.microsoft.com/office/drawing/2014/main" id="{9A4118A3-5576-9945-83CC-E042801EA4F4}"/>
              </a:ext>
            </a:extLst>
          </p:cNvPr>
          <p:cNvSpPr/>
          <p:nvPr/>
        </p:nvSpPr>
        <p:spPr>
          <a:xfrm>
            <a:off x="5543793" y="1911732"/>
            <a:ext cx="914400" cy="914400"/>
          </a:xfrm>
          <a:prstGeom prst="mathPlus">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4F97E74-9A8D-B24E-9BF2-131A920DAF19}"/>
              </a:ext>
            </a:extLst>
          </p:cNvPr>
          <p:cNvSpPr txBox="1"/>
          <p:nvPr/>
        </p:nvSpPr>
        <p:spPr>
          <a:xfrm>
            <a:off x="1828795" y="3010514"/>
            <a:ext cx="3346750" cy="923330"/>
          </a:xfrm>
          <a:prstGeom prst="rect">
            <a:avLst/>
          </a:prstGeom>
          <a:noFill/>
        </p:spPr>
        <p:txBody>
          <a:bodyPr wrap="none" rtlCol="0">
            <a:spAutoFit/>
          </a:bodyPr>
          <a:lstStyle/>
          <a:p>
            <a:pPr algn="ctr"/>
            <a:r>
              <a:rPr lang="en-US" dirty="0"/>
              <a:t>Decentralized governance in</a:t>
            </a:r>
          </a:p>
          <a:p>
            <a:pPr algn="ctr"/>
            <a:r>
              <a:rPr lang="en-US" dirty="0"/>
              <a:t>institutional contexts, including in</a:t>
            </a:r>
          </a:p>
          <a:p>
            <a:pPr algn="ctr"/>
            <a:r>
              <a:rPr lang="en-US" dirty="0"/>
              <a:t>nations and formal organizations</a:t>
            </a:r>
          </a:p>
        </p:txBody>
      </p:sp>
      <p:sp>
        <p:nvSpPr>
          <p:cNvPr id="19" name="TextBox 18">
            <a:extLst>
              <a:ext uri="{FF2B5EF4-FFF2-40B4-BE49-F238E27FC236}">
                <a16:creationId xmlns:a16="http://schemas.microsoft.com/office/drawing/2014/main" id="{DB849B5F-EC00-2849-BFF8-4D7352F16035}"/>
              </a:ext>
            </a:extLst>
          </p:cNvPr>
          <p:cNvSpPr txBox="1"/>
          <p:nvPr/>
        </p:nvSpPr>
        <p:spPr>
          <a:xfrm>
            <a:off x="6859811" y="3109735"/>
            <a:ext cx="3330784" cy="646331"/>
          </a:xfrm>
          <a:prstGeom prst="rect">
            <a:avLst/>
          </a:prstGeom>
          <a:noFill/>
        </p:spPr>
        <p:txBody>
          <a:bodyPr wrap="none" rtlCol="0">
            <a:spAutoFit/>
          </a:bodyPr>
          <a:lstStyle/>
          <a:p>
            <a:pPr algn="ctr"/>
            <a:r>
              <a:rPr lang="en-US" dirty="0"/>
              <a:t>Examples of online platforms</a:t>
            </a:r>
          </a:p>
          <a:p>
            <a:pPr algn="ctr"/>
            <a:r>
              <a:rPr lang="en-US" dirty="0"/>
              <a:t>that incorporate decentralization</a:t>
            </a:r>
          </a:p>
        </p:txBody>
      </p:sp>
    </p:spTree>
    <p:custDataLst>
      <p:tags r:id="rId1"/>
    </p:custDataLst>
    <p:extLst>
      <p:ext uri="{BB962C8B-B14F-4D97-AF65-F5344CB8AC3E}">
        <p14:creationId xmlns:p14="http://schemas.microsoft.com/office/powerpoint/2010/main" val="2906357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P spid="16" grpId="0" animBg="1"/>
      <p:bldP spid="17" grpId="0" animBg="1"/>
      <p:bldP spid="18" grpId="0"/>
      <p:bldP spid="1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EDC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B25BD60-4F09-6F45-95EA-67D1B46C75D5}"/>
              </a:ext>
            </a:extLst>
          </p:cNvPr>
          <p:cNvSpPr/>
          <p:nvPr/>
        </p:nvSpPr>
        <p:spPr>
          <a:xfrm>
            <a:off x="1828800" y="1219200"/>
            <a:ext cx="8534400" cy="1077218"/>
          </a:xfrm>
          <a:prstGeom prst="rect">
            <a:avLst/>
          </a:prstGeom>
        </p:spPr>
        <p:txBody>
          <a:bodyPr wrap="square">
            <a:spAutoFit/>
          </a:bodyPr>
          <a:lstStyle/>
          <a:p>
            <a:pPr algn="ctr"/>
            <a:r>
              <a:rPr lang="en-US" sz="3200" b="1" dirty="0">
                <a:solidFill>
                  <a:schemeClr val="accent5"/>
                </a:solidFill>
                <a:latin typeface="Avenir Next" panose="020B0503020202020204" pitchFamily="34" charset="0"/>
              </a:rPr>
              <a:t>Combating Online Radicalization &amp; the Rise of Hate Groups</a:t>
            </a:r>
            <a:endParaRPr lang="en-US" sz="1200" b="1" dirty="0">
              <a:solidFill>
                <a:schemeClr val="accent5"/>
              </a:solidFill>
              <a:latin typeface="Avenir Next" panose="020B0503020202020204" pitchFamily="34" charset="0"/>
            </a:endParaRPr>
          </a:p>
        </p:txBody>
      </p:sp>
      <p:sp>
        <p:nvSpPr>
          <p:cNvPr id="5" name="Content Placeholder 2">
            <a:extLst>
              <a:ext uri="{FF2B5EF4-FFF2-40B4-BE49-F238E27FC236}">
                <a16:creationId xmlns:a16="http://schemas.microsoft.com/office/drawing/2014/main" id="{D1A79DFF-2712-094A-A2E1-E52D31FF9076}"/>
              </a:ext>
            </a:extLst>
          </p:cNvPr>
          <p:cNvSpPr txBox="1">
            <a:spLocks/>
          </p:cNvSpPr>
          <p:nvPr/>
        </p:nvSpPr>
        <p:spPr>
          <a:xfrm>
            <a:off x="1257300" y="2514600"/>
            <a:ext cx="6667500" cy="3598860"/>
          </a:xfrm>
        </p:spPr>
        <p:txBody>
          <a:bodyPr>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accent6"/>
                </a:solidFill>
                <a:latin typeface="Avenir Next" panose="020B0503020202020204" pitchFamily="34" charset="0"/>
              </a:rPr>
              <a:t>Glorification and trivialization of violence</a:t>
            </a:r>
          </a:p>
          <a:p>
            <a:pPr lvl="1">
              <a:spcBef>
                <a:spcPts val="0"/>
              </a:spcBef>
              <a:buFont typeface="Arial" panose="020B0604020202020204" pitchFamily="34" charset="0"/>
              <a:buChar char="•"/>
            </a:pPr>
            <a:r>
              <a:rPr lang="en-US" sz="2400" dirty="0">
                <a:solidFill>
                  <a:schemeClr val="accent6"/>
                </a:solidFill>
                <a:latin typeface="Avenir Next" panose="020B0503020202020204" pitchFamily="34" charset="0"/>
              </a:rPr>
              <a:t>Visual or textual means that are ambiguous</a:t>
            </a:r>
          </a:p>
          <a:p>
            <a:pPr>
              <a:spcBef>
                <a:spcPts val="0"/>
              </a:spcBef>
            </a:pPr>
            <a:r>
              <a:rPr lang="en-US" sz="2400" dirty="0">
                <a:solidFill>
                  <a:schemeClr val="accent6"/>
                </a:solidFill>
                <a:latin typeface="Avenir Next" panose="020B0503020202020204" pitchFamily="34" charset="0"/>
              </a:rPr>
              <a:t>Memes and visual cultures target outgroups like ethnic minorities, women, and the LGBTQ community</a:t>
            </a:r>
          </a:p>
          <a:p>
            <a:pPr>
              <a:spcBef>
                <a:spcPts val="0"/>
              </a:spcBef>
            </a:pPr>
            <a:r>
              <a:rPr lang="en-US" sz="2400" dirty="0">
                <a:solidFill>
                  <a:schemeClr val="accent6"/>
                </a:solidFill>
                <a:latin typeface="Avenir Next" panose="020B0503020202020204" pitchFamily="34" charset="0"/>
              </a:rPr>
              <a:t>Identify sources of violent narratives in Chan cultures</a:t>
            </a:r>
          </a:p>
          <a:p>
            <a:pPr>
              <a:spcBef>
                <a:spcPts val="0"/>
              </a:spcBef>
            </a:pPr>
            <a:r>
              <a:rPr lang="en-US" sz="2400" dirty="0">
                <a:solidFill>
                  <a:schemeClr val="accent6"/>
                </a:solidFill>
                <a:latin typeface="Avenir Next" panose="020B0503020202020204" pitchFamily="34" charset="0"/>
              </a:rPr>
              <a:t>Textual and Visual analysis	</a:t>
            </a:r>
          </a:p>
          <a:p>
            <a:pPr lvl="1">
              <a:spcBef>
                <a:spcPts val="0"/>
              </a:spcBef>
              <a:buFont typeface="Arial" panose="020B0604020202020204" pitchFamily="34" charset="0"/>
              <a:buChar char="•"/>
            </a:pPr>
            <a:r>
              <a:rPr lang="en-US" sz="2400" dirty="0">
                <a:solidFill>
                  <a:schemeClr val="accent6"/>
                </a:solidFill>
                <a:latin typeface="Avenir Next" panose="020B0503020202020204" pitchFamily="34" charset="0"/>
              </a:rPr>
              <a:t>NLP methods, image comparison algorithms (e.g., DBSCAN), and digital ethnography</a:t>
            </a:r>
          </a:p>
        </p:txBody>
      </p:sp>
      <p:sp>
        <p:nvSpPr>
          <p:cNvPr id="7" name="Rounded Rectangle 6">
            <a:extLst>
              <a:ext uri="{FF2B5EF4-FFF2-40B4-BE49-F238E27FC236}">
                <a16:creationId xmlns:a16="http://schemas.microsoft.com/office/drawing/2014/main" id="{E425DEA9-7ABC-1E40-96C5-2566C4E681AD}"/>
              </a:ext>
            </a:extLst>
          </p:cNvPr>
          <p:cNvSpPr/>
          <p:nvPr/>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venir Next" panose="020B0503020202020204" pitchFamily="34" charset="0"/>
              </a:rPr>
              <a:t>Current Dirs.: </a:t>
            </a:r>
            <a:r>
              <a:rPr lang="en-US" sz="2000" b="1" dirty="0">
                <a:latin typeface="Avenir Next" panose="020B0503020202020204" pitchFamily="34" charset="0"/>
              </a:rPr>
              <a:t>Area 2</a:t>
            </a:r>
          </a:p>
        </p:txBody>
      </p:sp>
      <p:pic>
        <p:nvPicPr>
          <p:cNvPr id="8" name="Picture 7" descr="A picture containing text, weapon, gun&#10;&#10;Description automatically generated">
            <a:extLst>
              <a:ext uri="{FF2B5EF4-FFF2-40B4-BE49-F238E27FC236}">
                <a16:creationId xmlns:a16="http://schemas.microsoft.com/office/drawing/2014/main" id="{EA0625DC-DF2B-1949-B494-4B63ED0F3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3543" y="2496399"/>
            <a:ext cx="1993900" cy="2590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0FB2B0D5-1589-E44F-8520-5C9DC56F9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2666" y="4187918"/>
            <a:ext cx="2145340" cy="2000942"/>
          </a:xfrm>
          <a:prstGeom prst="rect">
            <a:avLst/>
          </a:prstGeom>
        </p:spPr>
      </p:pic>
      <p:pic>
        <p:nvPicPr>
          <p:cNvPr id="12" name="Picture 11" descr="A close-up of a skull&#10;&#10;Description automatically generated with medium confidence">
            <a:extLst>
              <a:ext uri="{FF2B5EF4-FFF2-40B4-BE49-F238E27FC236}">
                <a16:creationId xmlns:a16="http://schemas.microsoft.com/office/drawing/2014/main" id="{FEB9095C-2C32-0C4B-9B30-547246C1B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0866" y="1847001"/>
            <a:ext cx="1568450" cy="2253998"/>
          </a:xfrm>
          <a:prstGeom prst="rect">
            <a:avLst/>
          </a:prstGeom>
        </p:spPr>
      </p:pic>
    </p:spTree>
    <p:custDataLst>
      <p:tags r:id="rId1"/>
    </p:custDataLst>
    <p:extLst>
      <p:ext uri="{BB962C8B-B14F-4D97-AF65-F5344CB8AC3E}">
        <p14:creationId xmlns:p14="http://schemas.microsoft.com/office/powerpoint/2010/main" val="32043047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EDC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3F3B97-85C9-124F-A1DD-79A6A8AE0470}"/>
              </a:ext>
            </a:extLst>
          </p:cNvPr>
          <p:cNvSpPr/>
          <p:nvPr/>
        </p:nvSpPr>
        <p:spPr>
          <a:xfrm>
            <a:off x="1828800" y="1219200"/>
            <a:ext cx="8534400" cy="1077218"/>
          </a:xfrm>
          <a:prstGeom prst="rect">
            <a:avLst/>
          </a:prstGeom>
        </p:spPr>
        <p:txBody>
          <a:bodyPr wrap="square">
            <a:spAutoFit/>
          </a:bodyPr>
          <a:lstStyle/>
          <a:p>
            <a:pPr algn="ctr"/>
            <a:r>
              <a:rPr lang="en-US" sz="3200" b="1" dirty="0">
                <a:solidFill>
                  <a:schemeClr val="accent5"/>
                </a:solidFill>
                <a:latin typeface="Avenir Next" panose="020B0503020202020204" pitchFamily="34" charset="0"/>
              </a:rPr>
              <a:t>Building Human-Centered AI Tools to Address Online Harassment</a:t>
            </a:r>
          </a:p>
        </p:txBody>
      </p:sp>
      <p:sp>
        <p:nvSpPr>
          <p:cNvPr id="2" name="Rectangle 1">
            <a:extLst>
              <a:ext uri="{FF2B5EF4-FFF2-40B4-BE49-F238E27FC236}">
                <a16:creationId xmlns:a16="http://schemas.microsoft.com/office/drawing/2014/main" id="{BF9B0397-AE24-7344-8DC2-FF38CFA78751}"/>
              </a:ext>
            </a:extLst>
          </p:cNvPr>
          <p:cNvSpPr/>
          <p:nvPr/>
        </p:nvSpPr>
        <p:spPr>
          <a:xfrm>
            <a:off x="990600" y="2895600"/>
            <a:ext cx="5486400" cy="2800767"/>
          </a:xfrm>
          <a:prstGeom prst="rect">
            <a:avLst/>
          </a:prstGeom>
        </p:spPr>
        <p:txBody>
          <a:bodyPr wrap="square">
            <a:spAutoFit/>
          </a:bodyPr>
          <a:lstStyle/>
          <a:p>
            <a:r>
              <a:rPr lang="en-US" sz="3200" b="1" dirty="0">
                <a:solidFill>
                  <a:schemeClr val="accent6"/>
                </a:solidFill>
                <a:latin typeface="Avenir Next" panose="020B0503020202020204" pitchFamily="34" charset="0"/>
              </a:rPr>
              <a:t>Tools for YouTube creators</a:t>
            </a:r>
            <a:r>
              <a:rPr lang="en-US" sz="3200" dirty="0">
                <a:solidFill>
                  <a:schemeClr val="accent6"/>
                </a:solidFill>
                <a:latin typeface="Avenir Next" panose="020B0503020202020204" pitchFamily="34" charset="0"/>
              </a:rPr>
              <a:t> </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Interviewed 20 YouTube creators</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Designing tools to provide more autonomy to creators</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Help creators configure regular expressions for blocking inappropriate comments</a:t>
            </a:r>
          </a:p>
        </p:txBody>
      </p:sp>
      <p:sp>
        <p:nvSpPr>
          <p:cNvPr id="7" name="Rounded Rectangle 6">
            <a:extLst>
              <a:ext uri="{FF2B5EF4-FFF2-40B4-BE49-F238E27FC236}">
                <a16:creationId xmlns:a16="http://schemas.microsoft.com/office/drawing/2014/main" id="{46A81B46-6689-444A-BDCB-DCF32C1E1A67}"/>
              </a:ext>
            </a:extLst>
          </p:cNvPr>
          <p:cNvSpPr/>
          <p:nvPr/>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venir Next" panose="020B0503020202020204" pitchFamily="34" charset="0"/>
              </a:rPr>
              <a:t>Current Dirs.: </a:t>
            </a:r>
            <a:r>
              <a:rPr lang="en-US" sz="2000" b="1" dirty="0">
                <a:latin typeface="Avenir Next" panose="020B0503020202020204" pitchFamily="34" charset="0"/>
              </a:rPr>
              <a:t>Area 3</a:t>
            </a:r>
          </a:p>
        </p:txBody>
      </p:sp>
      <p:pic>
        <p:nvPicPr>
          <p:cNvPr id="5" name="Picture 4" descr="Graphical user interface, table&#10;&#10;Description automatically generated">
            <a:extLst>
              <a:ext uri="{FF2B5EF4-FFF2-40B4-BE49-F238E27FC236}">
                <a16:creationId xmlns:a16="http://schemas.microsoft.com/office/drawing/2014/main" id="{7AEF77C5-4337-9944-9999-BC47EBC7AE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237" y="2590800"/>
            <a:ext cx="4901963" cy="3556000"/>
          </a:xfrm>
          <a:prstGeom prst="rect">
            <a:avLst/>
          </a:prstGeom>
        </p:spPr>
      </p:pic>
    </p:spTree>
    <p:custDataLst>
      <p:tags r:id="rId1"/>
    </p:custDataLst>
    <p:extLst>
      <p:ext uri="{BB962C8B-B14F-4D97-AF65-F5344CB8AC3E}">
        <p14:creationId xmlns:p14="http://schemas.microsoft.com/office/powerpoint/2010/main" val="2583066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6477000"/>
            <a:ext cx="9144000" cy="381000"/>
          </a:xfrm>
          <a:prstGeom prst="rect">
            <a:avLst/>
          </a:prstGeom>
          <a:solidFill>
            <a:srgbClr val="EDC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3F3B97-85C9-124F-A1DD-79A6A8AE0470}"/>
              </a:ext>
            </a:extLst>
          </p:cNvPr>
          <p:cNvSpPr/>
          <p:nvPr/>
        </p:nvSpPr>
        <p:spPr>
          <a:xfrm>
            <a:off x="1828800" y="1219200"/>
            <a:ext cx="8534400" cy="1077218"/>
          </a:xfrm>
          <a:prstGeom prst="rect">
            <a:avLst/>
          </a:prstGeom>
        </p:spPr>
        <p:txBody>
          <a:bodyPr wrap="square">
            <a:spAutoFit/>
          </a:bodyPr>
          <a:lstStyle/>
          <a:p>
            <a:pPr algn="ctr"/>
            <a:r>
              <a:rPr lang="en-US" sz="3200" b="1" dirty="0">
                <a:solidFill>
                  <a:schemeClr val="accent5"/>
                </a:solidFill>
                <a:latin typeface="Avenir Next" panose="020B0503020202020204" pitchFamily="34" charset="0"/>
              </a:rPr>
              <a:t>Building Human-Centered AI Tools to Address Online Harassment</a:t>
            </a:r>
          </a:p>
        </p:txBody>
      </p:sp>
      <p:sp>
        <p:nvSpPr>
          <p:cNvPr id="2" name="Rectangle 1">
            <a:extLst>
              <a:ext uri="{FF2B5EF4-FFF2-40B4-BE49-F238E27FC236}">
                <a16:creationId xmlns:a16="http://schemas.microsoft.com/office/drawing/2014/main" id="{BF9B0397-AE24-7344-8DC2-FF38CFA78751}"/>
              </a:ext>
            </a:extLst>
          </p:cNvPr>
          <p:cNvSpPr/>
          <p:nvPr/>
        </p:nvSpPr>
        <p:spPr>
          <a:xfrm>
            <a:off x="1905000" y="2601218"/>
            <a:ext cx="9448800" cy="3354765"/>
          </a:xfrm>
          <a:prstGeom prst="rect">
            <a:avLst/>
          </a:prstGeom>
        </p:spPr>
        <p:txBody>
          <a:bodyPr wrap="square">
            <a:spAutoFit/>
          </a:bodyPr>
          <a:lstStyle/>
          <a:p>
            <a:pPr marL="285750" indent="-285750">
              <a:buFont typeface="Arial" panose="020B0604020202020204" pitchFamily="34" charset="0"/>
              <a:buChar char="•"/>
            </a:pPr>
            <a:r>
              <a:rPr lang="en-US" sz="2800" dirty="0">
                <a:solidFill>
                  <a:schemeClr val="accent6"/>
                </a:solidFill>
                <a:latin typeface="Avenir Next" panose="020B0503020202020204" pitchFamily="34" charset="0"/>
              </a:rPr>
              <a:t>Machine learning models to create categories of offensive content </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Configure automated actions for each category</a:t>
            </a:r>
          </a:p>
          <a:p>
            <a:pPr marL="285750" indent="-285750">
              <a:buFont typeface="Arial" panose="020B0604020202020204" pitchFamily="34" charset="0"/>
              <a:buChar char="•"/>
            </a:pPr>
            <a:r>
              <a:rPr lang="en-US" sz="2800" dirty="0">
                <a:solidFill>
                  <a:schemeClr val="accent6"/>
                </a:solidFill>
                <a:latin typeface="Avenir Next" panose="020B0503020202020204" pitchFamily="34" charset="0"/>
              </a:rPr>
              <a:t>Share models and build on top of others’ work</a:t>
            </a:r>
          </a:p>
          <a:p>
            <a:pPr marL="285750" indent="-285750">
              <a:buFont typeface="Arial" panose="020B0604020202020204" pitchFamily="34" charset="0"/>
              <a:buChar char="•"/>
            </a:pPr>
            <a:r>
              <a:rPr lang="en-US" sz="2800" dirty="0">
                <a:solidFill>
                  <a:schemeClr val="accent6"/>
                </a:solidFill>
                <a:latin typeface="Avenir Next" panose="020B0503020202020204" pitchFamily="34" charset="0"/>
              </a:rPr>
              <a:t>Adapt techniques to address problems in online social systems</a:t>
            </a:r>
          </a:p>
          <a:p>
            <a:pPr marL="742950" lvl="1" indent="-285750">
              <a:buFont typeface="Arial" panose="020B0604020202020204" pitchFamily="34" charset="0"/>
              <a:buChar char="•"/>
            </a:pPr>
            <a:r>
              <a:rPr lang="en-US" sz="2400" dirty="0">
                <a:solidFill>
                  <a:schemeClr val="accent6"/>
                </a:solidFill>
                <a:latin typeface="Avenir Next" panose="020B0503020202020204" pitchFamily="34" charset="0"/>
              </a:rPr>
              <a:t>Human-machine collaboration tools that improve the efficacy of volunteer moderation work</a:t>
            </a:r>
          </a:p>
        </p:txBody>
      </p:sp>
      <p:sp>
        <p:nvSpPr>
          <p:cNvPr id="7" name="Rounded Rectangle 6">
            <a:extLst>
              <a:ext uri="{FF2B5EF4-FFF2-40B4-BE49-F238E27FC236}">
                <a16:creationId xmlns:a16="http://schemas.microsoft.com/office/drawing/2014/main" id="{46A81B46-6689-444A-BDCB-DCF32C1E1A67}"/>
              </a:ext>
            </a:extLst>
          </p:cNvPr>
          <p:cNvSpPr/>
          <p:nvPr/>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venir Next" panose="020B0503020202020204" pitchFamily="34" charset="0"/>
              </a:rPr>
              <a:t>Current Dirs.: </a:t>
            </a:r>
            <a:r>
              <a:rPr lang="en-US" sz="2000" b="1" dirty="0">
                <a:latin typeface="Avenir Next" panose="020B0503020202020204" pitchFamily="34" charset="0"/>
              </a:rPr>
              <a:t>Area 3</a:t>
            </a:r>
          </a:p>
        </p:txBody>
      </p:sp>
    </p:spTree>
    <p:custDataLst>
      <p:tags r:id="rId1"/>
    </p:custDataLst>
    <p:extLst>
      <p:ext uri="{BB962C8B-B14F-4D97-AF65-F5344CB8AC3E}">
        <p14:creationId xmlns:p14="http://schemas.microsoft.com/office/powerpoint/2010/main" val="2856214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8" name="aaron.jpeg"/>
          <p:cNvPicPr>
            <a:picLocks noChangeAspect="1"/>
          </p:cNvPicPr>
          <p:nvPr/>
        </p:nvPicPr>
        <p:blipFill>
          <a:blip r:embed="rId3"/>
          <a:srcRect/>
          <a:stretch/>
        </p:blipFill>
        <p:spPr>
          <a:xfrm>
            <a:off x="690551" y="1207644"/>
            <a:ext cx="1026915" cy="1026915"/>
          </a:xfrm>
          <a:prstGeom prst="rect">
            <a:avLst/>
          </a:prstGeom>
          <a:ln w="3175">
            <a:miter lim="400000"/>
          </a:ln>
        </p:spPr>
      </p:pic>
      <p:pic>
        <p:nvPicPr>
          <p:cNvPr id="1539" name="bryan.jpeg"/>
          <p:cNvPicPr>
            <a:picLocks noChangeAspect="1"/>
          </p:cNvPicPr>
          <p:nvPr/>
        </p:nvPicPr>
        <p:blipFill>
          <a:blip r:embed="rId4"/>
          <a:srcRect/>
          <a:stretch/>
        </p:blipFill>
        <p:spPr>
          <a:xfrm>
            <a:off x="5353172" y="76810"/>
            <a:ext cx="1026914" cy="1026914"/>
          </a:xfrm>
          <a:prstGeom prst="rect">
            <a:avLst/>
          </a:prstGeom>
          <a:ln w="3175">
            <a:miter lim="400000"/>
          </a:ln>
        </p:spPr>
      </p:pic>
      <p:pic>
        <p:nvPicPr>
          <p:cNvPr id="1540" name="casey.jpeg"/>
          <p:cNvPicPr>
            <a:picLocks noChangeAspect="1"/>
          </p:cNvPicPr>
          <p:nvPr/>
        </p:nvPicPr>
        <p:blipFill>
          <a:blip r:embed="rId5"/>
          <a:srcRect/>
          <a:stretch/>
        </p:blipFill>
        <p:spPr>
          <a:xfrm>
            <a:off x="4169726" y="2337206"/>
            <a:ext cx="1026914" cy="1026914"/>
          </a:xfrm>
          <a:prstGeom prst="rect">
            <a:avLst/>
          </a:prstGeom>
          <a:ln w="3175">
            <a:miter lim="400000"/>
          </a:ln>
        </p:spPr>
      </p:pic>
      <p:pic>
        <p:nvPicPr>
          <p:cNvPr id="1541" name="daniel.jpeg"/>
          <p:cNvPicPr>
            <a:picLocks noChangeAspect="1"/>
          </p:cNvPicPr>
          <p:nvPr/>
        </p:nvPicPr>
        <p:blipFill>
          <a:blip r:embed="rId6"/>
          <a:srcRect/>
          <a:stretch/>
        </p:blipFill>
        <p:spPr>
          <a:xfrm>
            <a:off x="5337999" y="1207008"/>
            <a:ext cx="1026914" cy="1026914"/>
          </a:xfrm>
          <a:prstGeom prst="rect">
            <a:avLst/>
          </a:prstGeom>
          <a:ln w="3175">
            <a:miter lim="400000"/>
          </a:ln>
        </p:spPr>
      </p:pic>
      <p:pic>
        <p:nvPicPr>
          <p:cNvPr id="1542" name="danielle.jpeg"/>
          <p:cNvPicPr>
            <a:picLocks noChangeAspect="1"/>
          </p:cNvPicPr>
          <p:nvPr/>
        </p:nvPicPr>
        <p:blipFill>
          <a:blip r:embed="rId7"/>
          <a:srcRect/>
          <a:stretch/>
        </p:blipFill>
        <p:spPr>
          <a:xfrm>
            <a:off x="1838554" y="1207008"/>
            <a:ext cx="1026914" cy="1026914"/>
          </a:xfrm>
          <a:prstGeom prst="rect">
            <a:avLst/>
          </a:prstGeom>
          <a:ln w="3175">
            <a:miter lim="400000"/>
          </a:ln>
        </p:spPr>
      </p:pic>
      <p:pic>
        <p:nvPicPr>
          <p:cNvPr id="1543" name="elise.jpeg"/>
          <p:cNvPicPr>
            <a:picLocks noChangeAspect="1"/>
          </p:cNvPicPr>
          <p:nvPr/>
        </p:nvPicPr>
        <p:blipFill>
          <a:blip r:embed="rId8"/>
          <a:srcRect/>
          <a:stretch/>
        </p:blipFill>
        <p:spPr>
          <a:xfrm>
            <a:off x="4169726" y="1207008"/>
            <a:ext cx="1026914" cy="1026914"/>
          </a:xfrm>
          <a:prstGeom prst="rect">
            <a:avLst/>
          </a:prstGeom>
          <a:ln w="3175">
            <a:miter lim="400000"/>
          </a:ln>
        </p:spPr>
      </p:pic>
      <p:pic>
        <p:nvPicPr>
          <p:cNvPr id="1544" name="euginia.jpeg"/>
          <p:cNvPicPr>
            <a:picLocks noChangeAspect="1"/>
          </p:cNvPicPr>
          <p:nvPr/>
        </p:nvPicPr>
        <p:blipFill>
          <a:blip r:embed="rId9"/>
          <a:srcRect/>
          <a:stretch/>
        </p:blipFill>
        <p:spPr>
          <a:xfrm>
            <a:off x="3004989" y="1207008"/>
            <a:ext cx="1026914" cy="1026914"/>
          </a:xfrm>
          <a:prstGeom prst="rect">
            <a:avLst/>
          </a:prstGeom>
          <a:ln w="3175">
            <a:miter lim="400000"/>
          </a:ln>
        </p:spPr>
      </p:pic>
      <p:pic>
        <p:nvPicPr>
          <p:cNvPr id="1545" name="frank.jpeg"/>
          <p:cNvPicPr>
            <a:picLocks noChangeAspect="1"/>
          </p:cNvPicPr>
          <p:nvPr/>
        </p:nvPicPr>
        <p:blipFill>
          <a:blip r:embed="rId10"/>
          <a:srcRect/>
          <a:stretch/>
        </p:blipFill>
        <p:spPr>
          <a:xfrm>
            <a:off x="1842679" y="76810"/>
            <a:ext cx="1026914" cy="1026914"/>
          </a:xfrm>
          <a:prstGeom prst="rect">
            <a:avLst/>
          </a:prstGeom>
          <a:ln w="3175">
            <a:miter lim="400000"/>
          </a:ln>
        </p:spPr>
      </p:pic>
      <p:pic>
        <p:nvPicPr>
          <p:cNvPr id="1546" name="gillian.jpeg"/>
          <p:cNvPicPr>
            <a:picLocks noChangeAspect="1"/>
          </p:cNvPicPr>
          <p:nvPr/>
        </p:nvPicPr>
        <p:blipFill>
          <a:blip r:embed="rId11"/>
          <a:srcRect/>
          <a:stretch/>
        </p:blipFill>
        <p:spPr>
          <a:xfrm>
            <a:off x="1842679" y="4652467"/>
            <a:ext cx="1026914" cy="1026914"/>
          </a:xfrm>
          <a:prstGeom prst="rect">
            <a:avLst/>
          </a:prstGeom>
          <a:ln w="3175">
            <a:miter lim="400000"/>
          </a:ln>
        </p:spPr>
      </p:pic>
      <p:pic>
        <p:nvPicPr>
          <p:cNvPr id="1547" name="jofish.jpg"/>
          <p:cNvPicPr>
            <a:picLocks noChangeAspect="1"/>
          </p:cNvPicPr>
          <p:nvPr/>
        </p:nvPicPr>
        <p:blipFill>
          <a:blip r:embed="rId12"/>
          <a:srcRect/>
          <a:stretch/>
        </p:blipFill>
        <p:spPr>
          <a:xfrm>
            <a:off x="6514797" y="76810"/>
            <a:ext cx="1026914" cy="1026914"/>
          </a:xfrm>
          <a:prstGeom prst="rect">
            <a:avLst/>
          </a:prstGeom>
          <a:ln w="3175">
            <a:miter lim="400000"/>
          </a:ln>
        </p:spPr>
      </p:pic>
      <p:pic>
        <p:nvPicPr>
          <p:cNvPr id="1548" name="katie.jpeg"/>
          <p:cNvPicPr>
            <a:picLocks noChangeAspect="1"/>
          </p:cNvPicPr>
          <p:nvPr/>
        </p:nvPicPr>
        <p:blipFill>
          <a:blip r:embed="rId13"/>
          <a:srcRect/>
          <a:stretch/>
        </p:blipFill>
        <p:spPr>
          <a:xfrm>
            <a:off x="6491813" y="1207008"/>
            <a:ext cx="1026914" cy="1026914"/>
          </a:xfrm>
          <a:prstGeom prst="rect">
            <a:avLst/>
          </a:prstGeom>
          <a:ln w="3175">
            <a:miter lim="400000"/>
          </a:ln>
        </p:spPr>
      </p:pic>
      <p:pic>
        <p:nvPicPr>
          <p:cNvPr id="1549" name="louise.jpeg"/>
          <p:cNvPicPr>
            <a:picLocks noChangeAspect="1"/>
          </p:cNvPicPr>
          <p:nvPr/>
        </p:nvPicPr>
        <p:blipFill>
          <a:blip r:embed="rId14"/>
          <a:srcRect/>
          <a:stretch/>
        </p:blipFill>
        <p:spPr>
          <a:xfrm>
            <a:off x="6489819" y="4652467"/>
            <a:ext cx="1026915" cy="1026914"/>
          </a:xfrm>
          <a:prstGeom prst="rect">
            <a:avLst/>
          </a:prstGeom>
          <a:ln w="3175">
            <a:miter lim="400000"/>
          </a:ln>
        </p:spPr>
      </p:pic>
      <p:pic>
        <p:nvPicPr>
          <p:cNvPr id="1550" name="margie.jpeg"/>
          <p:cNvPicPr>
            <a:picLocks noChangeAspect="1"/>
          </p:cNvPicPr>
          <p:nvPr/>
        </p:nvPicPr>
        <p:blipFill>
          <a:blip r:embed="rId15"/>
          <a:srcRect/>
          <a:stretch/>
        </p:blipFill>
        <p:spPr>
          <a:xfrm>
            <a:off x="682903" y="3493599"/>
            <a:ext cx="1026915" cy="1026915"/>
          </a:xfrm>
          <a:prstGeom prst="rect">
            <a:avLst/>
          </a:prstGeom>
          <a:ln w="3175">
            <a:miter lim="400000"/>
          </a:ln>
        </p:spPr>
      </p:pic>
      <p:pic>
        <p:nvPicPr>
          <p:cNvPr id="1551" name="meenchul.jpeg"/>
          <p:cNvPicPr>
            <a:picLocks noChangeAspect="1"/>
          </p:cNvPicPr>
          <p:nvPr/>
        </p:nvPicPr>
        <p:blipFill>
          <a:blip r:embed="rId16"/>
          <a:srcRect/>
          <a:stretch/>
        </p:blipFill>
        <p:spPr>
          <a:xfrm>
            <a:off x="4170853" y="3489350"/>
            <a:ext cx="1026914" cy="1026914"/>
          </a:xfrm>
          <a:prstGeom prst="rect">
            <a:avLst/>
          </a:prstGeom>
          <a:ln w="3175">
            <a:miter lim="400000"/>
          </a:ln>
        </p:spPr>
      </p:pic>
      <p:pic>
        <p:nvPicPr>
          <p:cNvPr id="1552" name="melissa.jpeg"/>
          <p:cNvPicPr>
            <a:picLocks noChangeAspect="1"/>
          </p:cNvPicPr>
          <p:nvPr/>
        </p:nvPicPr>
        <p:blipFill>
          <a:blip r:embed="rId17"/>
          <a:srcRect/>
          <a:stretch/>
        </p:blipFill>
        <p:spPr>
          <a:xfrm>
            <a:off x="4191864" y="76810"/>
            <a:ext cx="1016104" cy="1026914"/>
          </a:xfrm>
          <a:prstGeom prst="rect">
            <a:avLst/>
          </a:prstGeom>
          <a:ln w="3175">
            <a:miter lim="400000"/>
          </a:ln>
        </p:spPr>
      </p:pic>
      <p:pic>
        <p:nvPicPr>
          <p:cNvPr id="1553" name="mor.jpeg"/>
          <p:cNvPicPr>
            <a:picLocks noChangeAspect="1"/>
          </p:cNvPicPr>
          <p:nvPr/>
        </p:nvPicPr>
        <p:blipFill>
          <a:blip r:embed="rId18"/>
          <a:srcRect/>
          <a:stretch/>
        </p:blipFill>
        <p:spPr>
          <a:xfrm>
            <a:off x="682469" y="4654399"/>
            <a:ext cx="1026915" cy="1026915"/>
          </a:xfrm>
          <a:prstGeom prst="rect">
            <a:avLst/>
          </a:prstGeom>
          <a:ln w="3175">
            <a:miter lim="400000"/>
          </a:ln>
        </p:spPr>
      </p:pic>
      <p:pic>
        <p:nvPicPr>
          <p:cNvPr id="1554" name="neha.jpeg"/>
          <p:cNvPicPr>
            <a:picLocks noChangeAspect="1"/>
          </p:cNvPicPr>
          <p:nvPr/>
        </p:nvPicPr>
        <p:blipFill>
          <a:blip r:embed="rId19"/>
          <a:srcRect/>
          <a:stretch/>
        </p:blipFill>
        <p:spPr>
          <a:xfrm>
            <a:off x="5334012" y="4652467"/>
            <a:ext cx="1026914" cy="1026914"/>
          </a:xfrm>
          <a:prstGeom prst="rect">
            <a:avLst/>
          </a:prstGeom>
          <a:ln w="3175">
            <a:miter lim="400000"/>
          </a:ln>
        </p:spPr>
      </p:pic>
      <p:pic>
        <p:nvPicPr>
          <p:cNvPr id="1555" name="oliver .jpeg"/>
          <p:cNvPicPr>
            <a:picLocks noChangeAspect="1"/>
          </p:cNvPicPr>
          <p:nvPr/>
        </p:nvPicPr>
        <p:blipFill>
          <a:blip r:embed="rId20"/>
          <a:srcRect/>
          <a:stretch/>
        </p:blipFill>
        <p:spPr>
          <a:xfrm>
            <a:off x="1838554" y="2341973"/>
            <a:ext cx="1026914" cy="1017379"/>
          </a:xfrm>
          <a:prstGeom prst="rect">
            <a:avLst/>
          </a:prstGeom>
          <a:ln w="3175">
            <a:miter lim="400000"/>
          </a:ln>
        </p:spPr>
      </p:pic>
      <p:pic>
        <p:nvPicPr>
          <p:cNvPr id="1556" name="rachel-greenstadt.jpg"/>
          <p:cNvPicPr>
            <a:picLocks noChangeAspect="1"/>
          </p:cNvPicPr>
          <p:nvPr/>
        </p:nvPicPr>
        <p:blipFill>
          <a:blip r:embed="rId21"/>
          <a:srcRect/>
          <a:stretch/>
        </p:blipFill>
        <p:spPr>
          <a:xfrm>
            <a:off x="3006995" y="4652467"/>
            <a:ext cx="1022902" cy="1026914"/>
          </a:xfrm>
          <a:prstGeom prst="rect">
            <a:avLst/>
          </a:prstGeom>
          <a:ln w="3175">
            <a:miter lim="400000"/>
          </a:ln>
        </p:spPr>
      </p:pic>
      <p:pic>
        <p:nvPicPr>
          <p:cNvPr id="1557" name="thomaspark.png.jpg"/>
          <p:cNvPicPr>
            <a:picLocks noChangeAspect="1"/>
          </p:cNvPicPr>
          <p:nvPr/>
        </p:nvPicPr>
        <p:blipFill>
          <a:blip r:embed="rId22"/>
          <a:srcRect/>
          <a:stretch/>
        </p:blipFill>
        <p:spPr>
          <a:xfrm>
            <a:off x="4171494" y="4652467"/>
            <a:ext cx="1026914" cy="1026914"/>
          </a:xfrm>
          <a:prstGeom prst="rect">
            <a:avLst/>
          </a:prstGeom>
          <a:ln w="3175">
            <a:miter lim="400000"/>
          </a:ln>
        </p:spPr>
      </p:pic>
      <p:pic>
        <p:nvPicPr>
          <p:cNvPr id="1558" name="tim.jpeg"/>
          <p:cNvPicPr>
            <a:picLocks noChangeAspect="1"/>
          </p:cNvPicPr>
          <p:nvPr/>
        </p:nvPicPr>
        <p:blipFill>
          <a:blip r:embed="rId23"/>
          <a:srcRect/>
          <a:stretch/>
        </p:blipFill>
        <p:spPr>
          <a:xfrm>
            <a:off x="5334012" y="3489350"/>
            <a:ext cx="1026914" cy="1026914"/>
          </a:xfrm>
          <a:prstGeom prst="rect">
            <a:avLst/>
          </a:prstGeom>
          <a:ln w="3175">
            <a:miter lim="400000"/>
          </a:ln>
        </p:spPr>
      </p:pic>
      <p:pic>
        <p:nvPicPr>
          <p:cNvPr id="1559" name="wendy.jpeg"/>
          <p:cNvPicPr>
            <a:picLocks noChangeAspect="1"/>
          </p:cNvPicPr>
          <p:nvPr/>
        </p:nvPicPr>
        <p:blipFill>
          <a:blip r:embed="rId24"/>
          <a:srcRect/>
          <a:stretch/>
        </p:blipFill>
        <p:spPr>
          <a:xfrm>
            <a:off x="6521570" y="3493599"/>
            <a:ext cx="1026915" cy="1026915"/>
          </a:xfrm>
          <a:prstGeom prst="rect">
            <a:avLst/>
          </a:prstGeom>
          <a:ln w="3175">
            <a:miter lim="400000"/>
          </a:ln>
        </p:spPr>
      </p:pic>
      <p:pic>
        <p:nvPicPr>
          <p:cNvPr id="1560" name="xiao.jpg"/>
          <p:cNvPicPr>
            <a:picLocks noChangeAspect="1"/>
          </p:cNvPicPr>
          <p:nvPr/>
        </p:nvPicPr>
        <p:blipFill>
          <a:blip r:embed="rId25"/>
          <a:srcRect/>
          <a:stretch/>
        </p:blipFill>
        <p:spPr>
          <a:xfrm>
            <a:off x="6499624" y="2337206"/>
            <a:ext cx="1026914" cy="1026914"/>
          </a:xfrm>
          <a:prstGeom prst="rect">
            <a:avLst/>
          </a:prstGeom>
          <a:ln w="3175">
            <a:miter lim="400000"/>
          </a:ln>
        </p:spPr>
      </p:pic>
      <p:pic>
        <p:nvPicPr>
          <p:cNvPr id="1561" name="munmun.jpeg"/>
          <p:cNvPicPr>
            <a:picLocks noChangeAspect="1"/>
          </p:cNvPicPr>
          <p:nvPr/>
        </p:nvPicPr>
        <p:blipFill>
          <a:blip r:embed="rId26"/>
          <a:srcRect/>
          <a:stretch/>
        </p:blipFill>
        <p:spPr>
          <a:xfrm>
            <a:off x="3005277" y="82182"/>
            <a:ext cx="1026915" cy="1020576"/>
          </a:xfrm>
          <a:prstGeom prst="rect">
            <a:avLst/>
          </a:prstGeom>
          <a:ln w="3175">
            <a:miter lim="400000"/>
          </a:ln>
        </p:spPr>
      </p:pic>
      <p:pic>
        <p:nvPicPr>
          <p:cNvPr id="1562" name="andrea.jpeg"/>
          <p:cNvPicPr>
            <a:picLocks noChangeAspect="1"/>
          </p:cNvPicPr>
          <p:nvPr/>
        </p:nvPicPr>
        <p:blipFill>
          <a:blip r:embed="rId27"/>
          <a:srcRect/>
          <a:stretch/>
        </p:blipFill>
        <p:spPr>
          <a:xfrm>
            <a:off x="686411" y="71635"/>
            <a:ext cx="1026913" cy="1026913"/>
          </a:xfrm>
          <a:prstGeom prst="rect">
            <a:avLst/>
          </a:prstGeom>
          <a:ln w="3175">
            <a:miter lim="400000"/>
          </a:ln>
        </p:spPr>
      </p:pic>
      <p:pic>
        <p:nvPicPr>
          <p:cNvPr id="1563" name="jess.jpeg"/>
          <p:cNvPicPr>
            <a:picLocks noChangeAspect="1"/>
          </p:cNvPicPr>
          <p:nvPr/>
        </p:nvPicPr>
        <p:blipFill>
          <a:blip r:embed="rId28"/>
          <a:srcRect/>
          <a:stretch/>
        </p:blipFill>
        <p:spPr>
          <a:xfrm>
            <a:off x="2993805" y="2332800"/>
            <a:ext cx="1026914" cy="1026914"/>
          </a:xfrm>
          <a:prstGeom prst="rect">
            <a:avLst/>
          </a:prstGeom>
          <a:ln w="3175">
            <a:miter lim="400000"/>
          </a:ln>
        </p:spPr>
      </p:pic>
      <p:pic>
        <p:nvPicPr>
          <p:cNvPr id="1564" name="pam.jpeg"/>
          <p:cNvPicPr>
            <a:picLocks noChangeAspect="1"/>
          </p:cNvPicPr>
          <p:nvPr/>
        </p:nvPicPr>
        <p:blipFill>
          <a:blip r:embed="rId29"/>
          <a:srcRect/>
          <a:stretch/>
        </p:blipFill>
        <p:spPr>
          <a:xfrm>
            <a:off x="3006567" y="3489350"/>
            <a:ext cx="1026914" cy="1026914"/>
          </a:xfrm>
          <a:prstGeom prst="rect">
            <a:avLst/>
          </a:prstGeom>
          <a:ln w="3175">
            <a:miter lim="400000"/>
          </a:ln>
        </p:spPr>
      </p:pic>
      <p:pic>
        <p:nvPicPr>
          <p:cNvPr id="1565" name="gabi.jpeg"/>
          <p:cNvPicPr>
            <a:picLocks noChangeAspect="1"/>
          </p:cNvPicPr>
          <p:nvPr/>
        </p:nvPicPr>
        <p:blipFill>
          <a:blip r:embed="rId30"/>
          <a:srcRect/>
          <a:stretch/>
        </p:blipFill>
        <p:spPr>
          <a:xfrm>
            <a:off x="1838554" y="3489350"/>
            <a:ext cx="1026914" cy="1026914"/>
          </a:xfrm>
          <a:prstGeom prst="rect">
            <a:avLst/>
          </a:prstGeom>
          <a:ln w="3175">
            <a:miter lim="400000"/>
          </a:ln>
        </p:spPr>
      </p:pic>
      <p:pic>
        <p:nvPicPr>
          <p:cNvPr id="1566" name="beth.jpeg"/>
          <p:cNvPicPr>
            <a:picLocks noChangeAspect="1"/>
          </p:cNvPicPr>
          <p:nvPr/>
        </p:nvPicPr>
        <p:blipFill>
          <a:blip r:embed="rId31"/>
          <a:srcRect/>
          <a:stretch/>
        </p:blipFill>
        <p:spPr>
          <a:xfrm>
            <a:off x="690551" y="2332800"/>
            <a:ext cx="1026915" cy="1026915"/>
          </a:xfrm>
          <a:prstGeom prst="rect">
            <a:avLst/>
          </a:prstGeom>
          <a:ln w="3175">
            <a:miter lim="400000"/>
          </a:ln>
        </p:spPr>
      </p:pic>
      <p:pic>
        <p:nvPicPr>
          <p:cNvPr id="1567" name="heather.jpeg"/>
          <p:cNvPicPr>
            <a:picLocks noChangeAspect="1"/>
          </p:cNvPicPr>
          <p:nvPr/>
        </p:nvPicPr>
        <p:blipFill>
          <a:blip r:embed="rId32"/>
          <a:srcRect/>
          <a:stretch/>
        </p:blipFill>
        <p:spPr>
          <a:xfrm>
            <a:off x="5345648" y="2337206"/>
            <a:ext cx="1026914" cy="1026914"/>
          </a:xfrm>
          <a:prstGeom prst="rect">
            <a:avLst/>
          </a:prstGeom>
          <a:ln w="3175">
            <a:miter lim="400000"/>
          </a:ln>
        </p:spPr>
      </p:pic>
      <p:pic>
        <p:nvPicPr>
          <p:cNvPr id="1568" name="yahoo.png"/>
          <p:cNvPicPr>
            <a:picLocks noChangeAspect="1"/>
          </p:cNvPicPr>
          <p:nvPr/>
        </p:nvPicPr>
        <p:blipFill>
          <a:blip r:embed="rId33"/>
          <a:srcRect/>
          <a:stretch/>
        </p:blipFill>
        <p:spPr>
          <a:xfrm>
            <a:off x="10366854" y="298367"/>
            <a:ext cx="892970" cy="630194"/>
          </a:xfrm>
          <a:prstGeom prst="rect">
            <a:avLst/>
          </a:prstGeom>
          <a:ln w="3175">
            <a:miter lim="400000"/>
          </a:ln>
        </p:spPr>
      </p:pic>
      <p:pic>
        <p:nvPicPr>
          <p:cNvPr id="1570" name="sydney.png"/>
          <p:cNvPicPr>
            <a:picLocks noChangeAspect="1"/>
          </p:cNvPicPr>
          <p:nvPr/>
        </p:nvPicPr>
        <p:blipFill>
          <a:blip r:embed="rId34"/>
          <a:srcRect/>
          <a:stretch/>
        </p:blipFill>
        <p:spPr>
          <a:xfrm>
            <a:off x="1794193" y="6112920"/>
            <a:ext cx="1732475" cy="417921"/>
          </a:xfrm>
          <a:prstGeom prst="rect">
            <a:avLst/>
          </a:prstGeom>
          <a:ln w="3175">
            <a:miter lim="400000"/>
          </a:ln>
        </p:spPr>
      </p:pic>
      <p:pic>
        <p:nvPicPr>
          <p:cNvPr id="1572" name="brown.png" descr="brown.png"/>
          <p:cNvPicPr>
            <a:picLocks noChangeAspect="1"/>
          </p:cNvPicPr>
          <p:nvPr/>
        </p:nvPicPr>
        <p:blipFill rotWithShape="1">
          <a:blip r:embed="rId35"/>
          <a:srcRect l="24768" r="24818"/>
          <a:stretch/>
        </p:blipFill>
        <p:spPr>
          <a:xfrm>
            <a:off x="3773693" y="5778259"/>
            <a:ext cx="900367" cy="990870"/>
          </a:xfrm>
          <a:prstGeom prst="rect">
            <a:avLst/>
          </a:prstGeom>
          <a:ln w="3175">
            <a:miter lim="400000"/>
          </a:ln>
        </p:spPr>
      </p:pic>
      <p:pic>
        <p:nvPicPr>
          <p:cNvPr id="1575" name="copenhanegn.png"/>
          <p:cNvPicPr>
            <a:picLocks noChangeAspect="1"/>
          </p:cNvPicPr>
          <p:nvPr/>
        </p:nvPicPr>
        <p:blipFill>
          <a:blip r:embed="rId36"/>
          <a:srcRect/>
          <a:stretch/>
        </p:blipFill>
        <p:spPr>
          <a:xfrm>
            <a:off x="10366854" y="4080802"/>
            <a:ext cx="1003298" cy="564355"/>
          </a:xfrm>
          <a:prstGeom prst="rect">
            <a:avLst/>
          </a:prstGeom>
          <a:ln w="3175">
            <a:miter lim="400000"/>
          </a:ln>
        </p:spPr>
      </p:pic>
      <p:pic>
        <p:nvPicPr>
          <p:cNvPr id="1577" name="uci.png"/>
          <p:cNvPicPr>
            <a:picLocks noChangeAspect="1"/>
          </p:cNvPicPr>
          <p:nvPr/>
        </p:nvPicPr>
        <p:blipFill>
          <a:blip r:embed="rId37"/>
          <a:srcRect/>
          <a:stretch/>
        </p:blipFill>
        <p:spPr>
          <a:xfrm>
            <a:off x="665534" y="6066602"/>
            <a:ext cx="1076947" cy="484208"/>
          </a:xfrm>
          <a:prstGeom prst="rect">
            <a:avLst/>
          </a:prstGeom>
          <a:ln w="3175">
            <a:miter lim="400000"/>
          </a:ln>
        </p:spPr>
      </p:pic>
      <p:pic>
        <p:nvPicPr>
          <p:cNvPr id="1578" name="ucf.png"/>
          <p:cNvPicPr>
            <a:picLocks noChangeAspect="1"/>
          </p:cNvPicPr>
          <p:nvPr/>
        </p:nvPicPr>
        <p:blipFill>
          <a:blip r:embed="rId38"/>
          <a:srcRect/>
          <a:stretch/>
        </p:blipFill>
        <p:spPr>
          <a:xfrm>
            <a:off x="4965219" y="5952517"/>
            <a:ext cx="1265997" cy="642353"/>
          </a:xfrm>
          <a:prstGeom prst="rect">
            <a:avLst/>
          </a:prstGeom>
          <a:ln w="3175">
            <a:miter lim="400000"/>
          </a:ln>
        </p:spPr>
      </p:pic>
      <p:pic>
        <p:nvPicPr>
          <p:cNvPr id="1579" name="wikimedia.png"/>
          <p:cNvPicPr>
            <a:picLocks noChangeAspect="1"/>
          </p:cNvPicPr>
          <p:nvPr/>
        </p:nvPicPr>
        <p:blipFill>
          <a:blip r:embed="rId39"/>
          <a:srcRect/>
          <a:stretch/>
        </p:blipFill>
        <p:spPr>
          <a:xfrm>
            <a:off x="10229933" y="1523503"/>
            <a:ext cx="1205509" cy="521711"/>
          </a:xfrm>
          <a:prstGeom prst="rect">
            <a:avLst/>
          </a:prstGeom>
          <a:ln w="3175">
            <a:miter lim="400000"/>
          </a:ln>
        </p:spPr>
      </p:pic>
      <p:pic>
        <p:nvPicPr>
          <p:cNvPr id="1581" name="uw.png" descr="uw.png"/>
          <p:cNvPicPr>
            <a:picLocks noChangeAspect="1"/>
          </p:cNvPicPr>
          <p:nvPr/>
        </p:nvPicPr>
        <p:blipFill>
          <a:blip r:embed="rId40"/>
          <a:stretch>
            <a:fillRect/>
          </a:stretch>
        </p:blipFill>
        <p:spPr>
          <a:xfrm>
            <a:off x="8217549" y="1455774"/>
            <a:ext cx="1339454" cy="657170"/>
          </a:xfrm>
          <a:prstGeom prst="rect">
            <a:avLst/>
          </a:prstGeom>
          <a:ln w="3175">
            <a:miter lim="400000"/>
          </a:ln>
        </p:spPr>
      </p:pic>
      <p:pic>
        <p:nvPicPr>
          <p:cNvPr id="1582" name="cornell.png"/>
          <p:cNvPicPr>
            <a:picLocks noChangeAspect="1"/>
          </p:cNvPicPr>
          <p:nvPr/>
        </p:nvPicPr>
        <p:blipFill>
          <a:blip r:embed="rId41"/>
          <a:srcRect/>
          <a:stretch/>
        </p:blipFill>
        <p:spPr>
          <a:xfrm>
            <a:off x="8174579" y="4077973"/>
            <a:ext cx="1425394" cy="1166834"/>
          </a:xfrm>
          <a:prstGeom prst="rect">
            <a:avLst/>
          </a:prstGeom>
          <a:ln w="3175">
            <a:miter lim="400000"/>
          </a:ln>
        </p:spPr>
      </p:pic>
      <p:pic>
        <p:nvPicPr>
          <p:cNvPr id="1583" name="tor.png"/>
          <p:cNvPicPr>
            <a:picLocks noChangeAspect="1"/>
          </p:cNvPicPr>
          <p:nvPr/>
        </p:nvPicPr>
        <p:blipFill>
          <a:blip r:embed="rId42"/>
          <a:srcRect/>
          <a:stretch/>
        </p:blipFill>
        <p:spPr>
          <a:xfrm>
            <a:off x="10250779" y="2726524"/>
            <a:ext cx="1204466" cy="802977"/>
          </a:xfrm>
          <a:prstGeom prst="rect">
            <a:avLst/>
          </a:prstGeom>
          <a:ln w="3175">
            <a:miter lim="400000"/>
          </a:ln>
        </p:spPr>
      </p:pic>
      <p:pic>
        <p:nvPicPr>
          <p:cNvPr id="1584" name="umich.png" descr="umich.png"/>
          <p:cNvPicPr>
            <a:picLocks noChangeAspect="1"/>
          </p:cNvPicPr>
          <p:nvPr/>
        </p:nvPicPr>
        <p:blipFill>
          <a:blip r:embed="rId43"/>
          <a:stretch>
            <a:fillRect/>
          </a:stretch>
        </p:blipFill>
        <p:spPr>
          <a:xfrm>
            <a:off x="8465919" y="2636532"/>
            <a:ext cx="842715" cy="892969"/>
          </a:xfrm>
          <a:prstGeom prst="rect">
            <a:avLst/>
          </a:prstGeom>
          <a:ln w="3175">
            <a:miter lim="400000"/>
          </a:ln>
        </p:spPr>
      </p:pic>
      <p:pic>
        <p:nvPicPr>
          <p:cNvPr id="50" name="gt.png" descr="gt.png">
            <a:extLst>
              <a:ext uri="{FF2B5EF4-FFF2-40B4-BE49-F238E27FC236}">
                <a16:creationId xmlns:a16="http://schemas.microsoft.com/office/drawing/2014/main" id="{7CC13037-A730-004C-8DBB-370ADCFDE514}"/>
              </a:ext>
            </a:extLst>
          </p:cNvPr>
          <p:cNvPicPr>
            <a:picLocks noChangeAspect="1"/>
          </p:cNvPicPr>
          <p:nvPr/>
        </p:nvPicPr>
        <p:blipFill>
          <a:blip r:embed="rId44"/>
          <a:stretch>
            <a:fillRect/>
          </a:stretch>
        </p:blipFill>
        <p:spPr>
          <a:xfrm>
            <a:off x="8055178" y="354643"/>
            <a:ext cx="2070563" cy="517641"/>
          </a:xfrm>
          <a:prstGeom prst="rect">
            <a:avLst/>
          </a:prstGeom>
          <a:ln w="3175">
            <a:miter lim="400000"/>
          </a:ln>
        </p:spPr>
      </p:pic>
      <p:pic>
        <p:nvPicPr>
          <p:cNvPr id="51" name="copenhanegn.png">
            <a:extLst>
              <a:ext uri="{FF2B5EF4-FFF2-40B4-BE49-F238E27FC236}">
                <a16:creationId xmlns:a16="http://schemas.microsoft.com/office/drawing/2014/main" id="{A7207133-70BD-F548-8F22-F92FB24DAD79}"/>
              </a:ext>
            </a:extLst>
          </p:cNvPr>
          <p:cNvPicPr>
            <a:picLocks noChangeAspect="1"/>
          </p:cNvPicPr>
          <p:nvPr/>
        </p:nvPicPr>
        <p:blipFill>
          <a:blip r:embed="rId45"/>
          <a:srcRect/>
          <a:stretch/>
        </p:blipFill>
        <p:spPr>
          <a:xfrm>
            <a:off x="10383579" y="4923469"/>
            <a:ext cx="1003297" cy="564355"/>
          </a:xfrm>
          <a:prstGeom prst="rect">
            <a:avLst/>
          </a:prstGeom>
          <a:ln w="3175">
            <a:miter lim="400000"/>
          </a:ln>
        </p:spPr>
      </p:pic>
      <p:pic>
        <p:nvPicPr>
          <p:cNvPr id="52" name="copenhanegn.png">
            <a:extLst>
              <a:ext uri="{FF2B5EF4-FFF2-40B4-BE49-F238E27FC236}">
                <a16:creationId xmlns:a16="http://schemas.microsoft.com/office/drawing/2014/main" id="{07825474-3D1A-8B46-887A-5D2C2CCF1FD7}"/>
              </a:ext>
            </a:extLst>
          </p:cNvPr>
          <p:cNvPicPr>
            <a:picLocks noChangeAspect="1"/>
          </p:cNvPicPr>
          <p:nvPr/>
        </p:nvPicPr>
        <p:blipFill>
          <a:blip r:embed="rId46"/>
          <a:srcRect/>
          <a:stretch/>
        </p:blipFill>
        <p:spPr>
          <a:xfrm>
            <a:off x="8087163" y="6014133"/>
            <a:ext cx="1003297" cy="350357"/>
          </a:xfrm>
          <a:prstGeom prst="rect">
            <a:avLst/>
          </a:prstGeom>
          <a:ln w="3175">
            <a:miter lim="400000"/>
          </a:ln>
        </p:spPr>
      </p:pic>
      <p:pic>
        <p:nvPicPr>
          <p:cNvPr id="53" name="syracuse.png">
            <a:extLst>
              <a:ext uri="{FF2B5EF4-FFF2-40B4-BE49-F238E27FC236}">
                <a16:creationId xmlns:a16="http://schemas.microsoft.com/office/drawing/2014/main" id="{BCBC0BA2-BC77-FE49-8F07-98FC80832D2D}"/>
              </a:ext>
            </a:extLst>
          </p:cNvPr>
          <p:cNvPicPr>
            <a:picLocks noChangeAspect="1"/>
          </p:cNvPicPr>
          <p:nvPr/>
        </p:nvPicPr>
        <p:blipFill>
          <a:blip r:embed="rId47"/>
          <a:srcRect/>
          <a:stretch/>
        </p:blipFill>
        <p:spPr>
          <a:xfrm>
            <a:off x="9396829" y="6112920"/>
            <a:ext cx="2441609" cy="390437"/>
          </a:xfrm>
          <a:prstGeom prst="rect">
            <a:avLst/>
          </a:prstGeom>
          <a:ln w="3175">
            <a:miter lim="400000"/>
          </a:ln>
        </p:spPr>
      </p:pic>
      <p:pic>
        <p:nvPicPr>
          <p:cNvPr id="54" name="ucf.png">
            <a:extLst>
              <a:ext uri="{FF2B5EF4-FFF2-40B4-BE49-F238E27FC236}">
                <a16:creationId xmlns:a16="http://schemas.microsoft.com/office/drawing/2014/main" id="{A2348501-B83B-9349-865F-7402870D7989}"/>
              </a:ext>
            </a:extLst>
          </p:cNvPr>
          <p:cNvPicPr>
            <a:picLocks noChangeAspect="1"/>
          </p:cNvPicPr>
          <p:nvPr/>
        </p:nvPicPr>
        <p:blipFill>
          <a:blip r:embed="rId48"/>
          <a:srcRect/>
          <a:stretch/>
        </p:blipFill>
        <p:spPr>
          <a:xfrm>
            <a:off x="6514797" y="5961339"/>
            <a:ext cx="1265997" cy="567382"/>
          </a:xfrm>
          <a:prstGeom prst="rect">
            <a:avLst/>
          </a:prstGeom>
          <a:ln w="3175">
            <a:miter lim="400000"/>
          </a:ln>
        </p:spPr>
      </p:pic>
    </p:spTree>
    <p:extLst>
      <p:ext uri="{BB962C8B-B14F-4D97-AF65-F5344CB8AC3E}">
        <p14:creationId xmlns:p14="http://schemas.microsoft.com/office/powerpoint/2010/main" val="117638804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936236" y="452761"/>
            <a:ext cx="8794260" cy="1354217"/>
          </a:xfrm>
          <a:prstGeom prst="rect">
            <a:avLst/>
          </a:prstGeom>
        </p:spPr>
        <p:txBody>
          <a:bodyPr wrap="square" lIns="0" tIns="0" rIns="0" bIns="0" rtlCol="0" anchor="t">
            <a:spAutoFit/>
          </a:bodyPr>
          <a:lstStyle/>
          <a:p>
            <a:pPr algn="r" defTabSz="609630"/>
            <a:r>
              <a:rPr lang="en-US" sz="4400" dirty="0">
                <a:solidFill>
                  <a:schemeClr val="accent6"/>
                </a:solidFill>
                <a:latin typeface="Avenir Next" panose="020B0503020202020204" pitchFamily="34" charset="0"/>
              </a:rPr>
              <a:t>Designing Transparent &amp; Effective </a:t>
            </a:r>
            <a:r>
              <a:rPr lang="en-US" sz="4400" b="1" dirty="0">
                <a:solidFill>
                  <a:schemeClr val="accent6"/>
                </a:solidFill>
                <a:latin typeface="Avenir Next" panose="020B0503020202020204" pitchFamily="34" charset="0"/>
              </a:rPr>
              <a:t>Content Moderation</a:t>
            </a:r>
            <a:endParaRPr lang="en-US" sz="4000" b="1" spc="-87" dirty="0">
              <a:solidFill>
                <a:schemeClr val="accent6"/>
              </a:solidFill>
              <a:latin typeface="Avenir Next" panose="020B0503020202020204" pitchFamily="34" charset="0"/>
            </a:endParaRPr>
          </a:p>
        </p:txBody>
      </p:sp>
      <p:sp>
        <p:nvSpPr>
          <p:cNvPr id="6" name="TextBox 6"/>
          <p:cNvSpPr txBox="1"/>
          <p:nvPr/>
        </p:nvSpPr>
        <p:spPr>
          <a:xfrm>
            <a:off x="5871704" y="5735360"/>
            <a:ext cx="6091696" cy="1046440"/>
          </a:xfrm>
          <a:prstGeom prst="rect">
            <a:avLst/>
          </a:prstGeom>
        </p:spPr>
        <p:txBody>
          <a:bodyPr wrap="square" lIns="0" tIns="0" rIns="0" bIns="0" rtlCol="0" anchor="t">
            <a:spAutoFit/>
          </a:bodyPr>
          <a:lstStyle/>
          <a:p>
            <a:pPr algn="r" defTabSz="609630"/>
            <a:r>
              <a:rPr lang="en-US" sz="3200" spc="135" dirty="0">
                <a:solidFill>
                  <a:schemeClr val="accent6"/>
                </a:solidFill>
                <a:latin typeface="Avenir Next" panose="020B0503020202020204" pitchFamily="34" charset="0"/>
              </a:rPr>
              <a:t>Presented by</a:t>
            </a:r>
          </a:p>
          <a:p>
            <a:pPr algn="r" defTabSz="609630"/>
            <a:r>
              <a:rPr lang="en-US" sz="3600" b="1" dirty="0" err="1">
                <a:solidFill>
                  <a:schemeClr val="tx2"/>
                </a:solidFill>
                <a:latin typeface="Avenir Next" panose="020B0503020202020204" pitchFamily="34" charset="0"/>
              </a:rPr>
              <a:t>Shagun</a:t>
            </a:r>
            <a:r>
              <a:rPr lang="en-US" sz="3600" b="1" dirty="0">
                <a:solidFill>
                  <a:schemeClr val="tx2"/>
                </a:solidFill>
                <a:latin typeface="Avenir Next" panose="020B0503020202020204" pitchFamily="34" charset="0"/>
              </a:rPr>
              <a:t> </a:t>
            </a:r>
            <a:r>
              <a:rPr lang="en-US" sz="3600" b="1" dirty="0" err="1">
                <a:solidFill>
                  <a:schemeClr val="tx2"/>
                </a:solidFill>
                <a:latin typeface="Avenir Next" panose="020B0503020202020204" pitchFamily="34" charset="0"/>
              </a:rPr>
              <a:t>Jhaver</a:t>
            </a:r>
            <a:endParaRPr lang="en-US" sz="3600" b="1" dirty="0">
              <a:solidFill>
                <a:schemeClr val="tx2"/>
              </a:solidFill>
              <a:latin typeface="Avenir Next" panose="020B0503020202020204" pitchFamily="34" charset="0"/>
            </a:endParaRPr>
          </a:p>
        </p:txBody>
      </p:sp>
      <p:pic>
        <p:nvPicPr>
          <p:cNvPr id="8" name="Picture 7" descr="A close up of a sign&#10;&#10;Description automatically generated">
            <a:extLst>
              <a:ext uri="{FF2B5EF4-FFF2-40B4-BE49-F238E27FC236}">
                <a16:creationId xmlns:a16="http://schemas.microsoft.com/office/drawing/2014/main" id="{38BD3792-D2AA-F442-B33B-D7F91CB44EF1}"/>
              </a:ext>
            </a:extLst>
          </p:cNvPr>
          <p:cNvPicPr>
            <a:picLocks noChangeAspect="1"/>
          </p:cNvPicPr>
          <p:nvPr/>
        </p:nvPicPr>
        <p:blipFill>
          <a:blip r:embed="rId3"/>
          <a:stretch>
            <a:fillRect/>
          </a:stretch>
        </p:blipFill>
        <p:spPr>
          <a:xfrm>
            <a:off x="5072709" y="6170277"/>
            <a:ext cx="1933387" cy="444928"/>
          </a:xfrm>
          <a:prstGeom prst="rect">
            <a:avLst/>
          </a:prstGeom>
        </p:spPr>
      </p:pic>
      <p:pic>
        <p:nvPicPr>
          <p:cNvPr id="9" name="Picture 8">
            <a:extLst>
              <a:ext uri="{FF2B5EF4-FFF2-40B4-BE49-F238E27FC236}">
                <a16:creationId xmlns:a16="http://schemas.microsoft.com/office/drawing/2014/main" id="{3C1228ED-CB20-3342-A133-5F5495A96CFE}"/>
              </a:ext>
            </a:extLst>
          </p:cNvPr>
          <p:cNvPicPr>
            <a:picLocks noChangeAspect="1"/>
          </p:cNvPicPr>
          <p:nvPr/>
        </p:nvPicPr>
        <p:blipFill>
          <a:blip r:embed="rId4"/>
          <a:stretch>
            <a:fillRect/>
          </a:stretch>
        </p:blipFill>
        <p:spPr>
          <a:xfrm>
            <a:off x="4876800" y="5759743"/>
            <a:ext cx="2129296" cy="221802"/>
          </a:xfrm>
          <a:prstGeom prst="rect">
            <a:avLst/>
          </a:prstGeom>
        </p:spPr>
      </p:pic>
      <p:sp>
        <p:nvSpPr>
          <p:cNvPr id="28" name="TextBox 31">
            <a:extLst>
              <a:ext uri="{FF2B5EF4-FFF2-40B4-BE49-F238E27FC236}">
                <a16:creationId xmlns:a16="http://schemas.microsoft.com/office/drawing/2014/main" id="{E4839989-E74D-D841-917C-13BA2E0340F7}"/>
              </a:ext>
            </a:extLst>
          </p:cNvPr>
          <p:cNvSpPr txBox="1"/>
          <p:nvPr/>
        </p:nvSpPr>
        <p:spPr>
          <a:xfrm>
            <a:off x="4272021" y="4477036"/>
            <a:ext cx="6708058" cy="615553"/>
          </a:xfrm>
          <a:prstGeom prst="rect">
            <a:avLst/>
          </a:prstGeom>
        </p:spPr>
        <p:txBody>
          <a:bodyPr wrap="square" lIns="0" tIns="0" rIns="0" bIns="0" rtlCol="0" anchor="t">
            <a:spAutoFit/>
          </a:bodyPr>
          <a:lstStyle/>
          <a:p>
            <a:pPr marL="0" marR="0" lvl="0" indent="0" algn="l" defTabSz="410765" rtl="0" eaLnBrk="1" fontAlgn="auto" latinLnBrk="0" hangingPunct="0">
              <a:spcBef>
                <a:spcPts val="0"/>
              </a:spcBef>
              <a:spcAft>
                <a:spcPts val="0"/>
              </a:spcAft>
              <a:buClrTx/>
              <a:buSzTx/>
              <a:buFontTx/>
              <a:buNone/>
              <a:tabLst/>
              <a:defRPr sz="2800" b="0">
                <a:solidFill>
                  <a:srgbClr val="FFFFFF"/>
                </a:solidFill>
                <a:latin typeface="Avenir Next"/>
                <a:ea typeface="Avenir Next"/>
                <a:cs typeface="Avenir Next"/>
                <a:sym typeface="Avenir Next"/>
              </a:defRPr>
            </a:pPr>
            <a:r>
              <a:rPr kumimoji="0" lang="en-US" sz="2000" b="0" i="0" u="none" strike="noStrike" kern="0" cap="none" spc="0" normalizeH="0" baseline="0" noProof="0" dirty="0">
                <a:ln>
                  <a:noFill/>
                </a:ln>
                <a:solidFill>
                  <a:schemeClr val="accent6"/>
                </a:solidFill>
                <a:effectLst/>
                <a:uLnTx/>
                <a:uFillTx/>
                <a:latin typeface="Avenir Next"/>
                <a:sym typeface="Avenir Next"/>
              </a:rPr>
              <a:t>Design friction can be an effective moderation strategy to limit the influence of toxic communities </a:t>
            </a:r>
          </a:p>
        </p:txBody>
      </p:sp>
      <p:grpSp>
        <p:nvGrpSpPr>
          <p:cNvPr id="29" name="Group 28">
            <a:extLst>
              <a:ext uri="{FF2B5EF4-FFF2-40B4-BE49-F238E27FC236}">
                <a16:creationId xmlns:a16="http://schemas.microsoft.com/office/drawing/2014/main" id="{8289BED9-EE83-5843-9202-21C7EFB9889D}"/>
              </a:ext>
            </a:extLst>
          </p:cNvPr>
          <p:cNvGrpSpPr/>
          <p:nvPr/>
        </p:nvGrpSpPr>
        <p:grpSpPr>
          <a:xfrm>
            <a:off x="744619" y="3998102"/>
            <a:ext cx="389649" cy="1256537"/>
            <a:chOff x="742833" y="1642133"/>
            <a:chExt cx="389649" cy="1256537"/>
          </a:xfrm>
        </p:grpSpPr>
        <p:sp>
          <p:nvSpPr>
            <p:cNvPr id="30" name="Study 1">
              <a:extLst>
                <a:ext uri="{FF2B5EF4-FFF2-40B4-BE49-F238E27FC236}">
                  <a16:creationId xmlns:a16="http://schemas.microsoft.com/office/drawing/2014/main" id="{7610D80D-0E86-1049-88D2-CA3D6FD49134}"/>
                </a:ext>
              </a:extLst>
            </p:cNvPr>
            <p:cNvSpPr txBox="1"/>
            <p:nvPr/>
          </p:nvSpPr>
          <p:spPr>
            <a:xfrm rot="16200000">
              <a:off x="556056" y="2353519"/>
              <a:ext cx="738986" cy="351315"/>
            </a:xfrm>
            <a:prstGeom prst="rect">
              <a:avLst/>
            </a:prstGeom>
            <a:noFill/>
            <a:ln w="317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chemeClr val="accent5"/>
                  </a:solidFill>
                  <a:effectLst/>
                  <a:uLnTx/>
                  <a:uFillTx/>
                  <a:latin typeface="Avenir Next"/>
                  <a:sym typeface="Avenir Next"/>
                </a:rPr>
                <a:t>Part</a:t>
              </a:r>
              <a:r>
                <a:rPr kumimoji="0" sz="1814" b="1" i="0" u="none" strike="noStrike" kern="0" cap="none" spc="0" normalizeH="0" baseline="0" noProof="0" dirty="0">
                  <a:ln>
                    <a:noFill/>
                  </a:ln>
                  <a:solidFill>
                    <a:schemeClr val="accent5"/>
                  </a:solidFill>
                  <a:effectLst/>
                  <a:uLnTx/>
                  <a:uFillTx/>
                  <a:latin typeface="Avenir Next"/>
                  <a:sym typeface="Avenir Next"/>
                </a:rPr>
                <a:t> </a:t>
              </a:r>
              <a:r>
                <a:rPr kumimoji="0" lang="en-US" sz="1814" b="1" i="0" u="none" strike="noStrike" kern="0" cap="none" spc="0" normalizeH="0" baseline="0" noProof="0" dirty="0">
                  <a:ln>
                    <a:noFill/>
                  </a:ln>
                  <a:solidFill>
                    <a:schemeClr val="accent5"/>
                  </a:solidFill>
                  <a:effectLst/>
                  <a:uLnTx/>
                  <a:uFillTx/>
                  <a:latin typeface="Avenir Next"/>
                  <a:sym typeface="Avenir Next"/>
                </a:rPr>
                <a:t>2</a:t>
              </a:r>
              <a:endParaRPr kumimoji="0" sz="1814" b="1" i="0" u="none" strike="noStrike" kern="0" cap="none" spc="0" normalizeH="0" baseline="0" noProof="0" dirty="0">
                <a:ln>
                  <a:noFill/>
                </a:ln>
                <a:solidFill>
                  <a:schemeClr val="accent5"/>
                </a:solidFill>
                <a:effectLst/>
                <a:uLnTx/>
                <a:uFillTx/>
                <a:latin typeface="Avenir Next"/>
                <a:sym typeface="Avenir Next"/>
              </a:endParaRPr>
            </a:p>
          </p:txBody>
        </p:sp>
        <p:sp>
          <p:nvSpPr>
            <p:cNvPr id="31" name="Rectangle">
              <a:extLst>
                <a:ext uri="{FF2B5EF4-FFF2-40B4-BE49-F238E27FC236}">
                  <a16:creationId xmlns:a16="http://schemas.microsoft.com/office/drawing/2014/main" id="{E7AC1E6C-16C3-394A-B519-AD05E83BB726}"/>
                </a:ext>
              </a:extLst>
            </p:cNvPr>
            <p:cNvSpPr/>
            <p:nvPr/>
          </p:nvSpPr>
          <p:spPr>
            <a:xfrm>
              <a:off x="905166" y="1644705"/>
              <a:ext cx="59669" cy="514830"/>
            </a:xfrm>
            <a:prstGeom prst="rect">
              <a:avLst/>
            </a:prstGeom>
            <a:solidFill>
              <a:schemeClr val="accent5"/>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2" name="Rectangle">
              <a:extLst>
                <a:ext uri="{FF2B5EF4-FFF2-40B4-BE49-F238E27FC236}">
                  <a16:creationId xmlns:a16="http://schemas.microsoft.com/office/drawing/2014/main" id="{CB1ADF6E-0B02-3640-8630-8FA8B22D0186}"/>
                </a:ext>
              </a:extLst>
            </p:cNvPr>
            <p:cNvSpPr/>
            <p:nvPr/>
          </p:nvSpPr>
          <p:spPr>
            <a:xfrm rot="16200000">
              <a:off x="905167" y="1479799"/>
              <a:ext cx="64982" cy="389649"/>
            </a:xfrm>
            <a:prstGeom prst="rect">
              <a:avLst/>
            </a:prstGeom>
            <a:solidFill>
              <a:schemeClr val="accent5"/>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sp>
        <p:nvSpPr>
          <p:cNvPr id="33" name="TextBox 32">
            <a:extLst>
              <a:ext uri="{FF2B5EF4-FFF2-40B4-BE49-F238E27FC236}">
                <a16:creationId xmlns:a16="http://schemas.microsoft.com/office/drawing/2014/main" id="{566E07C4-2199-704F-B7C3-A89B0A42F978}"/>
              </a:ext>
            </a:extLst>
          </p:cNvPr>
          <p:cNvSpPr txBox="1"/>
          <p:nvPr/>
        </p:nvSpPr>
        <p:spPr>
          <a:xfrm>
            <a:off x="7395483" y="2384586"/>
            <a:ext cx="3657600" cy="307777"/>
          </a:xfrm>
          <a:prstGeom prst="rect">
            <a:avLst/>
          </a:prstGeom>
        </p:spPr>
        <p:txBody>
          <a:bodyPr wrap="square" lIns="0" tIns="0" rIns="0" bIns="0" rtlCol="0" anchor="t">
            <a:spAutoFit/>
          </a:bodyPr>
          <a:lstStyle/>
          <a:p>
            <a:r>
              <a:rPr lang="en-US" sz="2000" dirty="0">
                <a:solidFill>
                  <a:schemeClr val="accent6"/>
                </a:solidFill>
                <a:latin typeface="Avenir Next" panose="020B0503020202020204" pitchFamily="34" charset="0"/>
              </a:rPr>
              <a:t>Improvement in User Attitudes</a:t>
            </a:r>
            <a:endParaRPr lang="en-US" sz="2000" b="1" dirty="0">
              <a:solidFill>
                <a:schemeClr val="accent6"/>
              </a:solidFill>
              <a:latin typeface="Avenir Next" panose="020B0503020202020204" pitchFamily="34" charset="0"/>
            </a:endParaRPr>
          </a:p>
        </p:txBody>
      </p:sp>
      <p:sp>
        <p:nvSpPr>
          <p:cNvPr id="34" name="TextBox 33">
            <a:extLst>
              <a:ext uri="{FF2B5EF4-FFF2-40B4-BE49-F238E27FC236}">
                <a16:creationId xmlns:a16="http://schemas.microsoft.com/office/drawing/2014/main" id="{EE9EA217-6CB4-2A42-ABA1-0A023E36E3A3}"/>
              </a:ext>
            </a:extLst>
          </p:cNvPr>
          <p:cNvSpPr txBox="1"/>
          <p:nvPr/>
        </p:nvSpPr>
        <p:spPr>
          <a:xfrm>
            <a:off x="7395483" y="3113511"/>
            <a:ext cx="3657600" cy="307777"/>
          </a:xfrm>
          <a:prstGeom prst="rect">
            <a:avLst/>
          </a:prstGeom>
        </p:spPr>
        <p:txBody>
          <a:bodyPr wrap="square" lIns="0" tIns="0" rIns="0" bIns="0" rtlCol="0" anchor="t">
            <a:spAutoFit/>
          </a:bodyPr>
          <a:lstStyle/>
          <a:p>
            <a:r>
              <a:rPr lang="en-US" sz="2000" dirty="0">
                <a:solidFill>
                  <a:schemeClr val="accent6"/>
                </a:solidFill>
                <a:latin typeface="Avenir Next" panose="020B0503020202020204" pitchFamily="34" charset="0"/>
              </a:rPr>
              <a:t>Improvement in User Behaviors</a:t>
            </a:r>
            <a:endParaRPr lang="en-US" sz="2000" b="1" dirty="0">
              <a:solidFill>
                <a:schemeClr val="accent6"/>
              </a:solidFill>
              <a:latin typeface="Avenir Next" panose="020B0503020202020204" pitchFamily="34" charset="0"/>
            </a:endParaRPr>
          </a:p>
        </p:txBody>
      </p:sp>
      <p:pic>
        <p:nvPicPr>
          <p:cNvPr id="35" name="Graphic 34" descr="Arrow Right with solid fill">
            <a:extLst>
              <a:ext uri="{FF2B5EF4-FFF2-40B4-BE49-F238E27FC236}">
                <a16:creationId xmlns:a16="http://schemas.microsoft.com/office/drawing/2014/main" id="{E8AC1755-AE6C-1745-A4F7-868BBA2686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6965" y="2884912"/>
            <a:ext cx="764976" cy="764976"/>
          </a:xfrm>
          <a:prstGeom prst="rect">
            <a:avLst/>
          </a:prstGeom>
        </p:spPr>
      </p:pic>
      <p:grpSp>
        <p:nvGrpSpPr>
          <p:cNvPr id="36" name="Group 35">
            <a:extLst>
              <a:ext uri="{FF2B5EF4-FFF2-40B4-BE49-F238E27FC236}">
                <a16:creationId xmlns:a16="http://schemas.microsoft.com/office/drawing/2014/main" id="{9EE4FA99-50CA-6D4C-B98C-D122A6ED16DD}"/>
              </a:ext>
            </a:extLst>
          </p:cNvPr>
          <p:cNvGrpSpPr/>
          <p:nvPr/>
        </p:nvGrpSpPr>
        <p:grpSpPr>
          <a:xfrm>
            <a:off x="4010193" y="2222477"/>
            <a:ext cx="2620446" cy="646330"/>
            <a:chOff x="4010193" y="2222477"/>
            <a:chExt cx="2620446" cy="646330"/>
          </a:xfrm>
        </p:grpSpPr>
        <p:sp>
          <p:nvSpPr>
            <p:cNvPr id="37" name="TextBox 31">
              <a:extLst>
                <a:ext uri="{FF2B5EF4-FFF2-40B4-BE49-F238E27FC236}">
                  <a16:creationId xmlns:a16="http://schemas.microsoft.com/office/drawing/2014/main" id="{8FC8F165-8E81-9E47-9E14-FF19DC832395}"/>
                </a:ext>
              </a:extLst>
            </p:cNvPr>
            <p:cNvSpPr txBox="1"/>
            <p:nvPr/>
          </p:nvSpPr>
          <p:spPr>
            <a:xfrm>
              <a:off x="4648200" y="2389414"/>
              <a:ext cx="1982439" cy="307777"/>
            </a:xfrm>
            <a:prstGeom prst="rect">
              <a:avLst/>
            </a:prstGeom>
          </p:spPr>
          <p:txBody>
            <a:bodyPr wrap="square" lIns="0" tIns="0" rIns="0" bIns="0" rtlCol="0" anchor="t">
              <a:spAutoFit/>
            </a:bodyPr>
            <a:lstStyle/>
            <a:p>
              <a:r>
                <a:rPr lang="en-US" sz="2000" dirty="0">
                  <a:solidFill>
                    <a:schemeClr val="accent6"/>
                  </a:solidFill>
                  <a:latin typeface="Avenir Next" panose="020B0503020202020204" pitchFamily="34" charset="0"/>
                </a:rPr>
                <a:t>Transparency</a:t>
              </a:r>
              <a:endParaRPr lang="en-US" sz="2000" b="1" dirty="0">
                <a:solidFill>
                  <a:schemeClr val="accent6"/>
                </a:solidFill>
                <a:latin typeface="Avenir Next" panose="020B0503020202020204" pitchFamily="34" charset="0"/>
              </a:endParaRPr>
            </a:p>
          </p:txBody>
        </p:sp>
        <p:pic>
          <p:nvPicPr>
            <p:cNvPr id="38" name="Graphic 37" descr="Arrow Right with solid fill">
              <a:extLst>
                <a:ext uri="{FF2B5EF4-FFF2-40B4-BE49-F238E27FC236}">
                  <a16:creationId xmlns:a16="http://schemas.microsoft.com/office/drawing/2014/main" id="{E97DB2AF-8B10-C04D-9314-08993DA87C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4054045" y="2178625"/>
              <a:ext cx="646330" cy="734033"/>
            </a:xfrm>
            <a:prstGeom prst="rect">
              <a:avLst/>
            </a:prstGeom>
          </p:spPr>
        </p:pic>
      </p:grpSp>
      <p:grpSp>
        <p:nvGrpSpPr>
          <p:cNvPr id="39" name="Group 38">
            <a:extLst>
              <a:ext uri="{FF2B5EF4-FFF2-40B4-BE49-F238E27FC236}">
                <a16:creationId xmlns:a16="http://schemas.microsoft.com/office/drawing/2014/main" id="{1D81D7C3-1AD2-8245-BD98-12AE3A762CF0}"/>
              </a:ext>
            </a:extLst>
          </p:cNvPr>
          <p:cNvGrpSpPr/>
          <p:nvPr/>
        </p:nvGrpSpPr>
        <p:grpSpPr>
          <a:xfrm>
            <a:off x="4010193" y="2953531"/>
            <a:ext cx="2620446" cy="615552"/>
            <a:chOff x="4010193" y="2953531"/>
            <a:chExt cx="2620446" cy="615552"/>
          </a:xfrm>
        </p:grpSpPr>
        <p:sp>
          <p:nvSpPr>
            <p:cNvPr id="40" name="TextBox 31">
              <a:extLst>
                <a:ext uri="{FF2B5EF4-FFF2-40B4-BE49-F238E27FC236}">
                  <a16:creationId xmlns:a16="http://schemas.microsoft.com/office/drawing/2014/main" id="{7C105414-6C2B-AE46-A8B9-8907F660DB2C}"/>
                </a:ext>
              </a:extLst>
            </p:cNvPr>
            <p:cNvSpPr txBox="1"/>
            <p:nvPr/>
          </p:nvSpPr>
          <p:spPr>
            <a:xfrm>
              <a:off x="4648200" y="3113511"/>
              <a:ext cx="1982439" cy="307777"/>
            </a:xfrm>
            <a:prstGeom prst="rect">
              <a:avLst/>
            </a:prstGeom>
          </p:spPr>
          <p:txBody>
            <a:bodyPr wrap="square" lIns="0" tIns="0" rIns="0" bIns="0" rtlCol="0" anchor="t">
              <a:spAutoFit/>
            </a:bodyPr>
            <a:lstStyle/>
            <a:p>
              <a:r>
                <a:rPr lang="en-US" sz="2000" dirty="0">
                  <a:solidFill>
                    <a:schemeClr val="accent6"/>
                  </a:solidFill>
                  <a:latin typeface="Avenir Next" panose="020B0503020202020204" pitchFamily="34" charset="0"/>
                </a:rPr>
                <a:t>Transparency</a:t>
              </a:r>
              <a:endParaRPr lang="en-US" sz="2000" b="1" dirty="0">
                <a:solidFill>
                  <a:schemeClr val="accent6"/>
                </a:solidFill>
                <a:latin typeface="Avenir Next" panose="020B0503020202020204" pitchFamily="34" charset="0"/>
              </a:endParaRPr>
            </a:p>
          </p:txBody>
        </p:sp>
        <p:pic>
          <p:nvPicPr>
            <p:cNvPr id="41" name="Graphic 40" descr="Arrow Right with solid fill">
              <a:extLst>
                <a:ext uri="{FF2B5EF4-FFF2-40B4-BE49-F238E27FC236}">
                  <a16:creationId xmlns:a16="http://schemas.microsoft.com/office/drawing/2014/main" id="{6CAB8A2F-D364-9F4A-B4E1-06DC37B12E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4069434" y="2894290"/>
              <a:ext cx="615552" cy="734033"/>
            </a:xfrm>
            <a:prstGeom prst="rect">
              <a:avLst/>
            </a:prstGeom>
          </p:spPr>
        </p:pic>
      </p:grpSp>
      <p:pic>
        <p:nvPicPr>
          <p:cNvPr id="42" name="Graphic 41" descr="Arrow Right with solid fill">
            <a:extLst>
              <a:ext uri="{FF2B5EF4-FFF2-40B4-BE49-F238E27FC236}">
                <a16:creationId xmlns:a16="http://schemas.microsoft.com/office/drawing/2014/main" id="{64072990-A676-7B45-BF37-9B0EA96E37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6965" y="2155986"/>
            <a:ext cx="764976" cy="764976"/>
          </a:xfrm>
          <a:prstGeom prst="rect">
            <a:avLst/>
          </a:prstGeom>
        </p:spPr>
      </p:pic>
      <p:grpSp>
        <p:nvGrpSpPr>
          <p:cNvPr id="43" name="Group 42">
            <a:extLst>
              <a:ext uri="{FF2B5EF4-FFF2-40B4-BE49-F238E27FC236}">
                <a16:creationId xmlns:a16="http://schemas.microsoft.com/office/drawing/2014/main" id="{8BF1A264-01E7-544A-BF35-8BC4A2D27F85}"/>
              </a:ext>
            </a:extLst>
          </p:cNvPr>
          <p:cNvGrpSpPr/>
          <p:nvPr/>
        </p:nvGrpSpPr>
        <p:grpSpPr>
          <a:xfrm>
            <a:off x="742834" y="1902317"/>
            <a:ext cx="393459" cy="1744329"/>
            <a:chOff x="742833" y="1642133"/>
            <a:chExt cx="393459" cy="1744329"/>
          </a:xfrm>
        </p:grpSpPr>
        <p:sp>
          <p:nvSpPr>
            <p:cNvPr id="44" name="Study 1">
              <a:extLst>
                <a:ext uri="{FF2B5EF4-FFF2-40B4-BE49-F238E27FC236}">
                  <a16:creationId xmlns:a16="http://schemas.microsoft.com/office/drawing/2014/main" id="{A0C35CAC-D73E-864B-B993-388C6FF91E1E}"/>
                </a:ext>
              </a:extLst>
            </p:cNvPr>
            <p:cNvSpPr txBox="1"/>
            <p:nvPr/>
          </p:nvSpPr>
          <p:spPr>
            <a:xfrm rot="16200000">
              <a:off x="568166" y="2319928"/>
              <a:ext cx="738986" cy="351315"/>
            </a:xfrm>
            <a:prstGeom prst="rect">
              <a:avLst/>
            </a:prstGeom>
            <a:noFill/>
            <a:ln w="317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a:solidFill>
                    <a:srgbClr val="FFFFFF"/>
                  </a:solidFill>
                  <a:latin typeface="Avenir Next"/>
                  <a:ea typeface="Avenir Next"/>
                  <a:cs typeface="Avenir Next"/>
                  <a:sym typeface="Avenir Next"/>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lang="en-US" sz="1814" b="1" i="0" u="none" strike="noStrike" kern="0" cap="none" spc="0" normalizeH="0" baseline="0" noProof="0" dirty="0">
                  <a:ln>
                    <a:noFill/>
                  </a:ln>
                  <a:solidFill>
                    <a:schemeClr val="accent3"/>
                  </a:solidFill>
                  <a:effectLst/>
                  <a:uLnTx/>
                  <a:uFillTx/>
                  <a:latin typeface="Avenir Next"/>
                  <a:sym typeface="Avenir Next"/>
                </a:rPr>
                <a:t>Part</a:t>
              </a:r>
              <a:r>
                <a:rPr kumimoji="0" sz="1814" b="1" i="0" u="none" strike="noStrike" kern="0" cap="none" spc="0" normalizeH="0" baseline="0" noProof="0" dirty="0">
                  <a:ln>
                    <a:noFill/>
                  </a:ln>
                  <a:solidFill>
                    <a:srgbClr val="2C92D5"/>
                  </a:solidFill>
                  <a:effectLst/>
                  <a:uLnTx/>
                  <a:uFillTx/>
                  <a:latin typeface="Avenir Next"/>
                  <a:sym typeface="Avenir Next"/>
                </a:rPr>
                <a:t> </a:t>
              </a:r>
              <a:r>
                <a:rPr kumimoji="0" sz="1814" b="1" i="0" u="none" strike="noStrike" kern="0" cap="none" spc="0" normalizeH="0" baseline="0" noProof="0" dirty="0">
                  <a:ln>
                    <a:noFill/>
                  </a:ln>
                  <a:solidFill>
                    <a:schemeClr val="accent3"/>
                  </a:solidFill>
                  <a:effectLst/>
                  <a:uLnTx/>
                  <a:uFillTx/>
                  <a:latin typeface="Avenir Next"/>
                  <a:sym typeface="Avenir Next"/>
                </a:rPr>
                <a:t>1</a:t>
              </a:r>
            </a:p>
          </p:txBody>
        </p:sp>
        <p:grpSp>
          <p:nvGrpSpPr>
            <p:cNvPr id="45" name="Group 44">
              <a:extLst>
                <a:ext uri="{FF2B5EF4-FFF2-40B4-BE49-F238E27FC236}">
                  <a16:creationId xmlns:a16="http://schemas.microsoft.com/office/drawing/2014/main" id="{239F81DD-A4B5-4C4D-8102-8756F46B07F0}"/>
                </a:ext>
              </a:extLst>
            </p:cNvPr>
            <p:cNvGrpSpPr/>
            <p:nvPr/>
          </p:nvGrpSpPr>
          <p:grpSpPr>
            <a:xfrm>
              <a:off x="742833" y="1642133"/>
              <a:ext cx="389649" cy="517402"/>
              <a:chOff x="742833" y="1642133"/>
              <a:chExt cx="389649" cy="517402"/>
            </a:xfrm>
          </p:grpSpPr>
          <p:sp>
            <p:nvSpPr>
              <p:cNvPr id="49" name="Rectangle">
                <a:extLst>
                  <a:ext uri="{FF2B5EF4-FFF2-40B4-BE49-F238E27FC236}">
                    <a16:creationId xmlns:a16="http://schemas.microsoft.com/office/drawing/2014/main" id="{B8D76E8D-5DF0-7A4E-8837-4D152159288D}"/>
                  </a:ext>
                </a:extLst>
              </p:cNvPr>
              <p:cNvSpPr/>
              <p:nvPr/>
            </p:nvSpPr>
            <p:spPr>
              <a:xfrm>
                <a:off x="905166" y="1644705"/>
                <a:ext cx="59669" cy="514830"/>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50" name="Rectangle">
                <a:extLst>
                  <a:ext uri="{FF2B5EF4-FFF2-40B4-BE49-F238E27FC236}">
                    <a16:creationId xmlns:a16="http://schemas.microsoft.com/office/drawing/2014/main" id="{05B3A3AF-D4CB-6940-A482-622E39C1BC93}"/>
                  </a:ext>
                </a:extLst>
              </p:cNvPr>
              <p:cNvSpPr/>
              <p:nvPr/>
            </p:nvSpPr>
            <p:spPr>
              <a:xfrm rot="16200000">
                <a:off x="905167" y="1479799"/>
                <a:ext cx="64982" cy="389649"/>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grpSp>
          <p:nvGrpSpPr>
            <p:cNvPr id="46" name="Group 45">
              <a:extLst>
                <a:ext uri="{FF2B5EF4-FFF2-40B4-BE49-F238E27FC236}">
                  <a16:creationId xmlns:a16="http://schemas.microsoft.com/office/drawing/2014/main" id="{5F7E722A-08EC-824F-A654-4F89A7F0C378}"/>
                </a:ext>
              </a:extLst>
            </p:cNvPr>
            <p:cNvGrpSpPr/>
            <p:nvPr/>
          </p:nvGrpSpPr>
          <p:grpSpPr>
            <a:xfrm rot="10800000">
              <a:off x="746643" y="2869060"/>
              <a:ext cx="389649" cy="517402"/>
              <a:chOff x="742833" y="1642133"/>
              <a:chExt cx="389649" cy="517402"/>
            </a:xfrm>
          </p:grpSpPr>
          <p:sp>
            <p:nvSpPr>
              <p:cNvPr id="47" name="Rectangle">
                <a:extLst>
                  <a:ext uri="{FF2B5EF4-FFF2-40B4-BE49-F238E27FC236}">
                    <a16:creationId xmlns:a16="http://schemas.microsoft.com/office/drawing/2014/main" id="{7A81EB1B-0EA7-964D-A9C8-67D89A53E49E}"/>
                  </a:ext>
                </a:extLst>
              </p:cNvPr>
              <p:cNvSpPr/>
              <p:nvPr/>
            </p:nvSpPr>
            <p:spPr>
              <a:xfrm>
                <a:off x="905166" y="1644705"/>
                <a:ext cx="59669" cy="514830"/>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48" name="Rectangle">
                <a:extLst>
                  <a:ext uri="{FF2B5EF4-FFF2-40B4-BE49-F238E27FC236}">
                    <a16:creationId xmlns:a16="http://schemas.microsoft.com/office/drawing/2014/main" id="{3EBD9378-2E87-EF44-961A-26010DB26CCA}"/>
                  </a:ext>
                </a:extLst>
              </p:cNvPr>
              <p:cNvSpPr/>
              <p:nvPr/>
            </p:nvSpPr>
            <p:spPr>
              <a:xfrm rot="16200000">
                <a:off x="905167" y="1479799"/>
                <a:ext cx="64982" cy="389649"/>
              </a:xfrm>
              <a:prstGeom prst="rect">
                <a:avLst/>
              </a:prstGeom>
              <a:solidFill>
                <a:schemeClr val="accent3"/>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grpSp>
      </p:grpSp>
      <p:sp>
        <p:nvSpPr>
          <p:cNvPr id="51" name="AutoShape 14">
            <a:extLst>
              <a:ext uri="{FF2B5EF4-FFF2-40B4-BE49-F238E27FC236}">
                <a16:creationId xmlns:a16="http://schemas.microsoft.com/office/drawing/2014/main" id="{F6AF1E76-7244-2742-BCA4-647AD21BD384}"/>
              </a:ext>
            </a:extLst>
          </p:cNvPr>
          <p:cNvSpPr/>
          <p:nvPr/>
        </p:nvSpPr>
        <p:spPr>
          <a:xfrm>
            <a:off x="1309214" y="2378119"/>
            <a:ext cx="2710104" cy="837359"/>
          </a:xfrm>
          <a:prstGeom prst="rect">
            <a:avLst/>
          </a:prstGeom>
          <a:solidFill>
            <a:schemeClr val="accent3"/>
          </a:solidFill>
        </p:spPr>
      </p:sp>
      <p:sp>
        <p:nvSpPr>
          <p:cNvPr id="52" name="TextBox 32">
            <a:extLst>
              <a:ext uri="{FF2B5EF4-FFF2-40B4-BE49-F238E27FC236}">
                <a16:creationId xmlns:a16="http://schemas.microsoft.com/office/drawing/2014/main" id="{649E73BD-36CF-F34A-8AD9-F9316306E466}"/>
              </a:ext>
            </a:extLst>
          </p:cNvPr>
          <p:cNvSpPr txBox="1"/>
          <p:nvPr/>
        </p:nvSpPr>
        <p:spPr>
          <a:xfrm>
            <a:off x="1481203" y="2503777"/>
            <a:ext cx="2330628" cy="503984"/>
          </a:xfrm>
          <a:prstGeom prst="rect">
            <a:avLst/>
          </a:prstGeom>
        </p:spPr>
        <p:txBody>
          <a:bodyPr lIns="0" tIns="0" rIns="0" bIns="0" rtlCol="0" anchor="t">
            <a:spAutoFit/>
          </a:bodyPr>
          <a:lstStyle/>
          <a:p>
            <a:pPr algn="ctr">
              <a:lnSpc>
                <a:spcPts val="4212"/>
              </a:lnSpc>
            </a:pPr>
            <a:r>
              <a:rPr lang="en-US" sz="2600" b="1" dirty="0">
                <a:solidFill>
                  <a:schemeClr val="bg1"/>
                </a:solidFill>
                <a:latin typeface="Avenir Next" panose="020B0503020202020204" pitchFamily="34" charset="0"/>
              </a:rPr>
              <a:t>Transparency</a:t>
            </a:r>
          </a:p>
        </p:txBody>
      </p:sp>
      <p:sp>
        <p:nvSpPr>
          <p:cNvPr id="53" name="AutoShape 15">
            <a:extLst>
              <a:ext uri="{FF2B5EF4-FFF2-40B4-BE49-F238E27FC236}">
                <a16:creationId xmlns:a16="http://schemas.microsoft.com/office/drawing/2014/main" id="{06A2DF42-A0CB-9649-BF2D-5CCE4F457FDC}"/>
              </a:ext>
            </a:extLst>
          </p:cNvPr>
          <p:cNvSpPr/>
          <p:nvPr/>
        </p:nvSpPr>
        <p:spPr>
          <a:xfrm>
            <a:off x="1309214" y="4436330"/>
            <a:ext cx="2710104" cy="818309"/>
          </a:xfrm>
          <a:prstGeom prst="rect">
            <a:avLst/>
          </a:prstGeom>
          <a:solidFill>
            <a:schemeClr val="accent5"/>
          </a:solidFill>
        </p:spPr>
      </p:sp>
      <p:sp>
        <p:nvSpPr>
          <p:cNvPr id="54" name="TextBox 35">
            <a:extLst>
              <a:ext uri="{FF2B5EF4-FFF2-40B4-BE49-F238E27FC236}">
                <a16:creationId xmlns:a16="http://schemas.microsoft.com/office/drawing/2014/main" id="{1FA75132-702B-E841-BD3E-BD3ACB383B8D}"/>
              </a:ext>
            </a:extLst>
          </p:cNvPr>
          <p:cNvSpPr txBox="1"/>
          <p:nvPr/>
        </p:nvSpPr>
        <p:spPr>
          <a:xfrm>
            <a:off x="1445586" y="4588605"/>
            <a:ext cx="2330628" cy="503984"/>
          </a:xfrm>
          <a:prstGeom prst="rect">
            <a:avLst/>
          </a:prstGeom>
        </p:spPr>
        <p:txBody>
          <a:bodyPr lIns="0" tIns="0" rIns="0" bIns="0" rtlCol="0" anchor="t">
            <a:spAutoFit/>
          </a:bodyPr>
          <a:lstStyle/>
          <a:p>
            <a:pPr algn="ctr">
              <a:lnSpc>
                <a:spcPts val="4212"/>
              </a:lnSpc>
            </a:pPr>
            <a:r>
              <a:rPr lang="en-US" sz="2600" b="1" dirty="0">
                <a:solidFill>
                  <a:schemeClr val="bg1"/>
                </a:solidFill>
                <a:latin typeface="Avenir Next" panose="020B0503020202020204" pitchFamily="34" charset="0"/>
              </a:rPr>
              <a:t>Effectiveness</a:t>
            </a:r>
          </a:p>
        </p:txBody>
      </p:sp>
      <p:sp>
        <p:nvSpPr>
          <p:cNvPr id="55" name="Rectangle">
            <a:extLst>
              <a:ext uri="{FF2B5EF4-FFF2-40B4-BE49-F238E27FC236}">
                <a16:creationId xmlns:a16="http://schemas.microsoft.com/office/drawing/2014/main" id="{AA124DC2-451B-564C-820C-DE0C04A06E3D}"/>
              </a:ext>
            </a:extLst>
          </p:cNvPr>
          <p:cNvSpPr/>
          <p:nvPr/>
        </p:nvSpPr>
        <p:spPr>
          <a:xfrm rot="10800000">
            <a:off x="905167" y="5261012"/>
            <a:ext cx="59669" cy="514838"/>
          </a:xfrm>
          <a:prstGeom prst="rect">
            <a:avLst/>
          </a:prstGeom>
          <a:solidFill>
            <a:schemeClr val="accent5"/>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56" name="Rectangle">
            <a:extLst>
              <a:ext uri="{FF2B5EF4-FFF2-40B4-BE49-F238E27FC236}">
                <a16:creationId xmlns:a16="http://schemas.microsoft.com/office/drawing/2014/main" id="{D4256914-8910-A047-B8BF-AEBF9836164E}"/>
              </a:ext>
            </a:extLst>
          </p:cNvPr>
          <p:cNvSpPr/>
          <p:nvPr/>
        </p:nvSpPr>
        <p:spPr>
          <a:xfrm rot="5400000">
            <a:off x="899854" y="5551107"/>
            <a:ext cx="64982" cy="389649"/>
          </a:xfrm>
          <a:prstGeom prst="rect">
            <a:avLst/>
          </a:prstGeom>
          <a:solidFill>
            <a:schemeClr val="accent5"/>
          </a:solidFill>
          <a:ln w="3175">
            <a:noFill/>
            <a:miter lim="400000"/>
          </a:ln>
        </p:spPr>
        <p:txBody>
          <a:bodyPr lIns="35719" tIns="35719" rIns="35719" bIns="35719" anchor="ctr"/>
          <a:lstStyle/>
          <a:p>
            <a:pPr marL="0" marR="0" lvl="0" indent="0" algn="ctr" defTabSz="410765" rtl="0" eaLnBrk="1" fontAlgn="auto" latinLnBrk="0" hangingPunct="0">
              <a:lnSpc>
                <a:spcPct val="100000"/>
              </a:lnSpc>
              <a:spcBef>
                <a:spcPts val="0"/>
              </a:spcBef>
              <a:spcAft>
                <a:spcPts val="0"/>
              </a:spcAft>
              <a:buClrTx/>
              <a:buSzTx/>
              <a:buFontTx/>
              <a:buNone/>
              <a:tabLst/>
              <a:defRPr sz="1600" b="0">
                <a:solidFill>
                  <a:srgbClr val="FFFFFF"/>
                </a:solidFill>
                <a:latin typeface="+mn-lt"/>
                <a:ea typeface="+mn-ea"/>
                <a:cs typeface="+mn-cs"/>
                <a:sym typeface="Helvetica Neue Medium"/>
              </a:defRPr>
            </a:pPr>
            <a:endParaRPr kumimoji="0" sz="1382"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61" name="Shape 760">
            <a:extLst>
              <a:ext uri="{FF2B5EF4-FFF2-40B4-BE49-F238E27FC236}">
                <a16:creationId xmlns:a16="http://schemas.microsoft.com/office/drawing/2014/main" id="{D3A34CA8-3F5B-3244-80F1-D76062A2CECC}"/>
              </a:ext>
            </a:extLst>
          </p:cNvPr>
          <p:cNvPicPr preferRelativeResize="0"/>
          <p:nvPr/>
        </p:nvPicPr>
        <p:blipFill rotWithShape="1">
          <a:blip r:embed="rId7">
            <a:alphaModFix/>
          </a:blip>
          <a:srcRect t="21875" b="21875"/>
          <a:stretch/>
        </p:blipFill>
        <p:spPr>
          <a:xfrm>
            <a:off x="256900" y="6270969"/>
            <a:ext cx="657392" cy="317332"/>
          </a:xfrm>
          <a:prstGeom prst="rect">
            <a:avLst/>
          </a:prstGeom>
          <a:noFill/>
          <a:ln>
            <a:noFill/>
          </a:ln>
        </p:spPr>
      </p:pic>
      <p:sp>
        <p:nvSpPr>
          <p:cNvPr id="62" name="Shape 761">
            <a:extLst>
              <a:ext uri="{FF2B5EF4-FFF2-40B4-BE49-F238E27FC236}">
                <a16:creationId xmlns:a16="http://schemas.microsoft.com/office/drawing/2014/main" id="{4D1FC3BA-2FFE-C24D-8C84-20EDC2B2FEE2}"/>
              </a:ext>
            </a:extLst>
          </p:cNvPr>
          <p:cNvSpPr txBox="1"/>
          <p:nvPr/>
        </p:nvSpPr>
        <p:spPr>
          <a:xfrm>
            <a:off x="914291" y="6115126"/>
            <a:ext cx="2301348" cy="49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dirty="0">
                <a:latin typeface="Proxima Nova"/>
                <a:ea typeface="Proxima Nova"/>
                <a:cs typeface="Proxima Nova"/>
                <a:sym typeface="Proxima Nova"/>
              </a:rPr>
              <a:t>@</a:t>
            </a:r>
            <a:r>
              <a:rPr lang="en" sz="2400" dirty="0" err="1">
                <a:latin typeface="Proxima Nova"/>
                <a:ea typeface="Proxima Nova"/>
                <a:cs typeface="Proxima Nova"/>
                <a:sym typeface="Proxima Nova"/>
              </a:rPr>
              <a:t>shagunjhaver</a:t>
            </a:r>
            <a:endParaRPr sz="1800" dirty="0"/>
          </a:p>
        </p:txBody>
      </p:sp>
    </p:spTree>
    <p:extLst>
      <p:ext uri="{BB962C8B-B14F-4D97-AF65-F5344CB8AC3E}">
        <p14:creationId xmlns:p14="http://schemas.microsoft.com/office/powerpoint/2010/main" val="281940763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B81F8-1745-A44A-80CA-34CD7045E2AC}"/>
              </a:ext>
            </a:extLst>
          </p:cNvPr>
          <p:cNvSpPr>
            <a:spLocks noGrp="1"/>
          </p:cNvSpPr>
          <p:nvPr>
            <p:ph type="title"/>
          </p:nvPr>
        </p:nvSpPr>
        <p:spPr/>
        <p:txBody>
          <a:bodyPr/>
          <a:lstStyle/>
          <a:p>
            <a:r>
              <a:rPr lang="en-US" dirty="0"/>
              <a:t>Bonus Slides</a:t>
            </a:r>
          </a:p>
        </p:txBody>
      </p:sp>
    </p:spTree>
    <p:extLst>
      <p:ext uri="{BB962C8B-B14F-4D97-AF65-F5344CB8AC3E}">
        <p14:creationId xmlns:p14="http://schemas.microsoft.com/office/powerpoint/2010/main" val="283215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1F7D3-E8FC-C745-904E-B3C8B4E8479F}"/>
              </a:ext>
            </a:extLst>
          </p:cNvPr>
          <p:cNvSpPr>
            <a:spLocks noGrp="1"/>
          </p:cNvSpPr>
          <p:nvPr>
            <p:ph type="title"/>
          </p:nvPr>
        </p:nvSpPr>
        <p:spPr>
          <a:xfrm>
            <a:off x="838200" y="706086"/>
            <a:ext cx="10515600" cy="1325563"/>
          </a:xfrm>
        </p:spPr>
        <p:txBody>
          <a:bodyPr>
            <a:normAutofit/>
          </a:bodyPr>
          <a:lstStyle/>
          <a:p>
            <a:r>
              <a:rPr lang="en-US" sz="5400" dirty="0"/>
              <a:t>Data collection goals</a:t>
            </a:r>
          </a:p>
        </p:txBody>
      </p:sp>
      <p:sp>
        <p:nvSpPr>
          <p:cNvPr id="3" name="Content Placeholder 2">
            <a:extLst>
              <a:ext uri="{FF2B5EF4-FFF2-40B4-BE49-F238E27FC236}">
                <a16:creationId xmlns:a16="http://schemas.microsoft.com/office/drawing/2014/main" id="{8BEAFA3F-03D8-464B-B246-69A4F2634BE7}"/>
              </a:ext>
            </a:extLst>
          </p:cNvPr>
          <p:cNvSpPr>
            <a:spLocks noGrp="1"/>
          </p:cNvSpPr>
          <p:nvPr>
            <p:ph idx="4294967295"/>
          </p:nvPr>
        </p:nvSpPr>
        <p:spPr>
          <a:xfrm>
            <a:off x="838200" y="2336613"/>
            <a:ext cx="10515600" cy="1434410"/>
          </a:xfrm>
        </p:spPr>
        <p:txBody>
          <a:bodyPr>
            <a:normAutofit/>
          </a:bodyPr>
          <a:lstStyle/>
          <a:p>
            <a:r>
              <a:rPr lang="en-US" dirty="0"/>
              <a:t>Submission should be recent</a:t>
            </a:r>
          </a:p>
          <a:p>
            <a:r>
              <a:rPr lang="en-US" dirty="0"/>
              <a:t>Enough time for moderators to review post</a:t>
            </a:r>
          </a:p>
        </p:txBody>
      </p:sp>
      <p:sp>
        <p:nvSpPr>
          <p:cNvPr id="4" name="TextBox 3">
            <a:extLst>
              <a:ext uri="{FF2B5EF4-FFF2-40B4-BE49-F238E27FC236}">
                <a16:creationId xmlns:a16="http://schemas.microsoft.com/office/drawing/2014/main" id="{9C34F9D0-5941-9A4E-852D-5012CC1B1D61}"/>
              </a:ext>
            </a:extLst>
          </p:cNvPr>
          <p:cNvSpPr txBox="1"/>
          <p:nvPr/>
        </p:nvSpPr>
        <p:spPr>
          <a:xfrm>
            <a:off x="2878260" y="4738432"/>
            <a:ext cx="6435480" cy="132343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Survey request sent 3-10 hours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after post submission</a:t>
            </a:r>
          </a:p>
        </p:txBody>
      </p:sp>
      <p:sp>
        <p:nvSpPr>
          <p:cNvPr id="5" name="Down Arrow 4">
            <a:extLst>
              <a:ext uri="{FF2B5EF4-FFF2-40B4-BE49-F238E27FC236}">
                <a16:creationId xmlns:a16="http://schemas.microsoft.com/office/drawing/2014/main" id="{F6E3C806-FEA4-3A44-B026-D77D46A48798}"/>
              </a:ext>
            </a:extLst>
          </p:cNvPr>
          <p:cNvSpPr/>
          <p:nvPr/>
        </p:nvSpPr>
        <p:spPr>
          <a:xfrm>
            <a:off x="5853684" y="3760024"/>
            <a:ext cx="484632" cy="97840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6" name="Rectangle 5">
            <a:extLst>
              <a:ext uri="{FF2B5EF4-FFF2-40B4-BE49-F238E27FC236}">
                <a16:creationId xmlns:a16="http://schemas.microsoft.com/office/drawing/2014/main" id="{969A0551-1275-F744-BD1D-74B0350671E9}"/>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84F66F2-F771-2A4A-944E-9CB165ECBB07}"/>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Transparency: Study 1</a:t>
            </a:r>
          </a:p>
        </p:txBody>
      </p:sp>
    </p:spTree>
    <p:extLst>
      <p:ext uri="{BB962C8B-B14F-4D97-AF65-F5344CB8AC3E}">
        <p14:creationId xmlns:p14="http://schemas.microsoft.com/office/powerpoint/2010/main" val="933991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935A69-4138-C040-8F89-4B1BEF21CFE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B84EA-720A-924D-995C-2965551D1999}" type="slidenum">
              <a:rPr kumimoji="0" lang="en-US" sz="1200" b="0" i="0" u="none" strike="noStrike" kern="1200" cap="none" spc="0" normalizeH="0" baseline="0" noProof="0" smtClean="0">
                <a:ln>
                  <a:noFill/>
                </a:ln>
                <a:solidFill>
                  <a:prstClr val="black">
                    <a:tint val="75000"/>
                  </a:prstClr>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tint val="75000"/>
                </a:prstClr>
              </a:solidFill>
              <a:effectLst/>
              <a:uLnTx/>
              <a:uFillTx/>
              <a:latin typeface="Garamond" panose="02020404030301010803" pitchFamily="18" charset="0"/>
              <a:ea typeface="+mn-ea"/>
              <a:cs typeface="+mn-cs"/>
            </a:endParaRPr>
          </a:p>
        </p:txBody>
      </p:sp>
      <p:sp>
        <p:nvSpPr>
          <p:cNvPr id="19" name="Rectangle 18">
            <a:extLst>
              <a:ext uri="{FF2B5EF4-FFF2-40B4-BE49-F238E27FC236}">
                <a16:creationId xmlns:a16="http://schemas.microsoft.com/office/drawing/2014/main" id="{DAF3D024-8D56-974C-BEB2-7BDA485134AC}"/>
              </a:ext>
            </a:extLst>
          </p:cNvPr>
          <p:cNvSpPr/>
          <p:nvPr/>
        </p:nvSpPr>
        <p:spPr>
          <a:xfrm>
            <a:off x="811140" y="1207246"/>
            <a:ext cx="2832774" cy="1121312"/>
          </a:xfrm>
          <a:prstGeom prst="rect">
            <a:avLst/>
          </a:prstGeom>
          <a:solidFill>
            <a:schemeClr val="bg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Sample recent Reddit posts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PRAW API</a:t>
            </a:r>
          </a:p>
        </p:txBody>
      </p:sp>
      <p:sp>
        <p:nvSpPr>
          <p:cNvPr id="20" name="Rectangle 19">
            <a:extLst>
              <a:ext uri="{FF2B5EF4-FFF2-40B4-BE49-F238E27FC236}">
                <a16:creationId xmlns:a16="http://schemas.microsoft.com/office/drawing/2014/main" id="{18210630-B9F0-F54F-A35D-82283C3A9132}"/>
              </a:ext>
            </a:extLst>
          </p:cNvPr>
          <p:cNvSpPr/>
          <p:nvPr/>
        </p:nvSpPr>
        <p:spPr>
          <a:xfrm>
            <a:off x="5380778" y="1235132"/>
            <a:ext cx="2383958" cy="1121312"/>
          </a:xfrm>
          <a:prstGeom prst="rect">
            <a:avLst/>
          </a:prstGeom>
          <a:solidFill>
            <a:schemeClr val="accent5">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Posted within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past 12 hours?</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cxnSp>
        <p:nvCxnSpPr>
          <p:cNvPr id="21" name="Straight Arrow Connector 20">
            <a:extLst>
              <a:ext uri="{FF2B5EF4-FFF2-40B4-BE49-F238E27FC236}">
                <a16:creationId xmlns:a16="http://schemas.microsoft.com/office/drawing/2014/main" id="{BBC3535A-798B-094A-8B0F-BCEB21B1821B}"/>
              </a:ext>
            </a:extLst>
          </p:cNvPr>
          <p:cNvCxnSpPr>
            <a:cxnSpLocks/>
          </p:cNvCxnSpPr>
          <p:nvPr/>
        </p:nvCxnSpPr>
        <p:spPr>
          <a:xfrm>
            <a:off x="7787808" y="1763551"/>
            <a:ext cx="1165380"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7AD4E0-6CAE-FC42-80DB-4596D1B05179}"/>
              </a:ext>
            </a:extLst>
          </p:cNvPr>
          <p:cNvCxnSpPr>
            <a:cxnSpLocks/>
          </p:cNvCxnSpPr>
          <p:nvPr/>
        </p:nvCxnSpPr>
        <p:spPr>
          <a:xfrm>
            <a:off x="3727044" y="1767902"/>
            <a:ext cx="498592"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6024D2B-FFE5-744E-B5AB-5DEA4D596CAD}"/>
              </a:ext>
            </a:extLst>
          </p:cNvPr>
          <p:cNvSpPr/>
          <p:nvPr/>
        </p:nvSpPr>
        <p:spPr>
          <a:xfrm>
            <a:off x="4420906" y="1416875"/>
            <a:ext cx="182880" cy="182880"/>
          </a:xfrm>
          <a:prstGeom prst="rect">
            <a:avLst/>
          </a:prstGeom>
          <a:solidFill>
            <a:schemeClr val="bg1">
              <a:lumMod val="9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B538EEC-294F-B848-8FB1-BA6FEFBB1483}"/>
              </a:ext>
            </a:extLst>
          </p:cNvPr>
          <p:cNvSpPr/>
          <p:nvPr/>
        </p:nvSpPr>
        <p:spPr>
          <a:xfrm>
            <a:off x="4420906" y="1672111"/>
            <a:ext cx="182880" cy="182880"/>
          </a:xfrm>
          <a:prstGeom prst="rect">
            <a:avLst/>
          </a:prstGeom>
          <a:solidFill>
            <a:schemeClr val="bg1">
              <a:lumMod val="9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DB00EA9-77DA-794E-8D0E-D6D60BC1C247}"/>
              </a:ext>
            </a:extLst>
          </p:cNvPr>
          <p:cNvSpPr/>
          <p:nvPr/>
        </p:nvSpPr>
        <p:spPr>
          <a:xfrm>
            <a:off x="4420906" y="1927347"/>
            <a:ext cx="182880" cy="182880"/>
          </a:xfrm>
          <a:prstGeom prst="rect">
            <a:avLst/>
          </a:prstGeom>
          <a:solidFill>
            <a:schemeClr val="bg1">
              <a:lumMod val="9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AD2D5D19-6524-314B-9496-6102355FEA8B}"/>
              </a:ext>
            </a:extLst>
          </p:cNvPr>
          <p:cNvSpPr txBox="1"/>
          <p:nvPr/>
        </p:nvSpPr>
        <p:spPr>
          <a:xfrm>
            <a:off x="4350602" y="2021712"/>
            <a:ext cx="26416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7" name="Straight Arrow Connector 26">
            <a:extLst>
              <a:ext uri="{FF2B5EF4-FFF2-40B4-BE49-F238E27FC236}">
                <a16:creationId xmlns:a16="http://schemas.microsoft.com/office/drawing/2014/main" id="{6322995D-7C59-8747-A3DA-8221B42AC780}"/>
              </a:ext>
            </a:extLst>
          </p:cNvPr>
          <p:cNvCxnSpPr>
            <a:cxnSpLocks/>
          </p:cNvCxnSpPr>
          <p:nvPr/>
        </p:nvCxnSpPr>
        <p:spPr>
          <a:xfrm>
            <a:off x="4719562" y="1767902"/>
            <a:ext cx="508816"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E96287F-0109-4640-A0A7-7B37BA06DFBA}"/>
              </a:ext>
            </a:extLst>
          </p:cNvPr>
          <p:cNvSpPr/>
          <p:nvPr/>
        </p:nvSpPr>
        <p:spPr>
          <a:xfrm>
            <a:off x="8953188" y="1158991"/>
            <a:ext cx="2252716" cy="1169550"/>
          </a:xfrm>
          <a:prstGeom prst="rect">
            <a:avLst/>
          </a:prstGeom>
          <a:solidFill>
            <a:schemeClr val="accent6">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Wait for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3 hours</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DCE0F3A9-A40B-0B4B-A965-879720CC1557}"/>
              </a:ext>
            </a:extLst>
          </p:cNvPr>
          <p:cNvSpPr txBox="1"/>
          <p:nvPr/>
        </p:nvSpPr>
        <p:spPr>
          <a:xfrm>
            <a:off x="7919050" y="1297552"/>
            <a:ext cx="903774"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If yes</a:t>
            </a:r>
          </a:p>
        </p:txBody>
      </p:sp>
      <p:sp>
        <p:nvSpPr>
          <p:cNvPr id="40" name="Rectangle 39">
            <a:extLst>
              <a:ext uri="{FF2B5EF4-FFF2-40B4-BE49-F238E27FC236}">
                <a16:creationId xmlns:a16="http://schemas.microsoft.com/office/drawing/2014/main" id="{C4953129-35A2-4F48-958F-F63AF22E933A}"/>
              </a:ext>
            </a:extLst>
          </p:cNvPr>
          <p:cNvSpPr/>
          <p:nvPr/>
        </p:nvSpPr>
        <p:spPr>
          <a:xfrm>
            <a:off x="8953188" y="2949296"/>
            <a:ext cx="2252716" cy="983387"/>
          </a:xfrm>
          <a:prstGeom prst="rect">
            <a:avLst/>
          </a:prstGeom>
          <a:solidFill>
            <a:schemeClr val="accent2">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Check removal status</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cxnSp>
        <p:nvCxnSpPr>
          <p:cNvPr id="41" name="Straight Arrow Connector 40">
            <a:extLst>
              <a:ext uri="{FF2B5EF4-FFF2-40B4-BE49-F238E27FC236}">
                <a16:creationId xmlns:a16="http://schemas.microsoft.com/office/drawing/2014/main" id="{9D4150B9-4F47-4741-A23B-E2DEB8E1F8A8}"/>
              </a:ext>
            </a:extLst>
          </p:cNvPr>
          <p:cNvCxnSpPr>
            <a:cxnSpLocks/>
            <a:stCxn id="40" idx="2"/>
            <a:endCxn id="42" idx="0"/>
          </p:cNvCxnSpPr>
          <p:nvPr/>
        </p:nvCxnSpPr>
        <p:spPr>
          <a:xfrm>
            <a:off x="10079546" y="3932683"/>
            <a:ext cx="1" cy="895875"/>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6A3BDBC-18FC-8445-8CB1-66A9CD04E378}"/>
              </a:ext>
            </a:extLst>
          </p:cNvPr>
          <p:cNvSpPr/>
          <p:nvPr/>
        </p:nvSpPr>
        <p:spPr>
          <a:xfrm>
            <a:off x="8953189" y="4828558"/>
            <a:ext cx="2252716" cy="1364424"/>
          </a:xfrm>
          <a:prstGeom prst="rect">
            <a:avLst/>
          </a:prstGeom>
          <a:solidFill>
            <a:schemeClr val="bg1">
              <a:lumMod val="8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Invite Poster to Participate</a:t>
            </a:r>
            <a:endParaRPr kumimoji="0" lang="en-US" sz="2000" b="0"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endParaRPr>
          </a:p>
        </p:txBody>
      </p:sp>
      <p:sp>
        <p:nvSpPr>
          <p:cNvPr id="43" name="TextBox 42">
            <a:extLst>
              <a:ext uri="{FF2B5EF4-FFF2-40B4-BE49-F238E27FC236}">
                <a16:creationId xmlns:a16="http://schemas.microsoft.com/office/drawing/2014/main" id="{58FBCB5C-F2D7-0E4C-89A5-B843F9413D91}"/>
              </a:ext>
            </a:extLst>
          </p:cNvPr>
          <p:cNvSpPr txBox="1"/>
          <p:nvPr/>
        </p:nvSpPr>
        <p:spPr>
          <a:xfrm>
            <a:off x="8277631" y="4149787"/>
            <a:ext cx="170456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If removed</a:t>
            </a:r>
          </a:p>
        </p:txBody>
      </p:sp>
      <p:cxnSp>
        <p:nvCxnSpPr>
          <p:cNvPr id="44" name="Straight Arrow Connector 43">
            <a:extLst>
              <a:ext uri="{FF2B5EF4-FFF2-40B4-BE49-F238E27FC236}">
                <a16:creationId xmlns:a16="http://schemas.microsoft.com/office/drawing/2014/main" id="{96B6847E-55BC-9C41-8DF3-9B5C5AA07F0A}"/>
              </a:ext>
            </a:extLst>
          </p:cNvPr>
          <p:cNvCxnSpPr>
            <a:cxnSpLocks/>
          </p:cNvCxnSpPr>
          <p:nvPr/>
        </p:nvCxnSpPr>
        <p:spPr>
          <a:xfrm>
            <a:off x="10079546" y="2391044"/>
            <a:ext cx="0" cy="441934"/>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CD8BE88-72BD-544A-B432-39FC412ECB42}"/>
              </a:ext>
            </a:extLst>
          </p:cNvPr>
          <p:cNvSpPr txBox="1"/>
          <p:nvPr/>
        </p:nvSpPr>
        <p:spPr>
          <a:xfrm>
            <a:off x="3095131" y="3918099"/>
            <a:ext cx="3490058" cy="120032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30A0"/>
                </a:solidFill>
                <a:effectLst/>
                <a:uLnTx/>
                <a:uFillTx/>
                <a:latin typeface="Avenir Next" panose="020B0503020202020204" pitchFamily="34" charset="0"/>
                <a:ea typeface="+mn-ea"/>
                <a:cs typeface="+mn-cs"/>
              </a:rPr>
              <a:t>Automated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30A0"/>
                </a:solidFill>
                <a:effectLst/>
                <a:uLnTx/>
                <a:uFillTx/>
                <a:latin typeface="Avenir Next" panose="020B0503020202020204" pitchFamily="34" charset="0"/>
                <a:ea typeface="+mn-ea"/>
                <a:cs typeface="+mn-cs"/>
              </a:rPr>
              <a:t>data collection</a:t>
            </a:r>
          </a:p>
        </p:txBody>
      </p:sp>
      <p:sp>
        <p:nvSpPr>
          <p:cNvPr id="30" name="Rectangle 29">
            <a:extLst>
              <a:ext uri="{FF2B5EF4-FFF2-40B4-BE49-F238E27FC236}">
                <a16:creationId xmlns:a16="http://schemas.microsoft.com/office/drawing/2014/main" id="{89DB9DC7-2C18-F945-BC30-DBCB489F61FC}"/>
              </a:ext>
            </a:extLst>
          </p:cNvPr>
          <p:cNvSpPr/>
          <p:nvPr/>
        </p:nvSpPr>
        <p:spPr>
          <a:xfrm>
            <a:off x="838199" y="180109"/>
            <a:ext cx="10515600" cy="3080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186A042-D947-DC40-B191-858427FE1303}"/>
              </a:ext>
            </a:extLst>
          </p:cNvPr>
          <p:cNvSpPr/>
          <p:nvPr/>
        </p:nvSpPr>
        <p:spPr>
          <a:xfrm>
            <a:off x="3822769" y="180109"/>
            <a:ext cx="2859023" cy="3080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Transparency: Study 1</a:t>
            </a:r>
          </a:p>
        </p:txBody>
      </p:sp>
    </p:spTree>
    <p:extLst>
      <p:ext uri="{BB962C8B-B14F-4D97-AF65-F5344CB8AC3E}">
        <p14:creationId xmlns:p14="http://schemas.microsoft.com/office/powerpoint/2010/main" val="32479340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c3765107-883c-4ff5-8d65-db716d1f1d06"/>
  <p:tag name="ARTICULATE_SLIDE_COUNT" val="6"/>
  <p:tag name="ARTICULATE_DESIGN_ID_OFFICE THEME" val="HPfOUJdl"/>
  <p:tag name="ARTICULATE_PRESENTER_VERSION" val="8"/>
  <p:tag name="ARTICULATE_PROJECT_CHECK" val="0"/>
  <p:tag name="ARTICULATE_PROJECT_OPEN" val="1"/>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6358204-\\mac\home\downloads\ppt_tabs_template2.pptx"/>
  <p:tag name="ARTICULATE_USED_PAGE_ORIENTATION" val="1"/>
  <p:tag name="ARTICULATE_USED_PAGE_SIZE" val="1"/>
</p:tagLst>
</file>

<file path=ppt/tags/tag10.xml><?xml version="1.0" encoding="utf-8"?>
<p:tagLst xmlns:a="http://schemas.openxmlformats.org/drawingml/2006/main" xmlns:r="http://schemas.openxmlformats.org/officeDocument/2006/relationships" xmlns:p="http://schemas.openxmlformats.org/presentationml/2006/main">
  <p:tag name="ARTICULATE_LOCK_SLIDE" val="0"/>
  <p:tag name="AUDIO_ID" val="257"/>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11.xml><?xml version="1.0" encoding="utf-8"?>
<p:tagLst xmlns:a="http://schemas.openxmlformats.org/drawingml/2006/main" xmlns:r="http://schemas.openxmlformats.org/officeDocument/2006/relationships" xmlns:p="http://schemas.openxmlformats.org/presentationml/2006/main">
  <p:tag name="ARTICULATE_LOCK_SLIDE" val="0"/>
  <p:tag name="AUDIO_ID" val="258"/>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12.xml><?xml version="1.0" encoding="utf-8"?>
<p:tagLst xmlns:a="http://schemas.openxmlformats.org/drawingml/2006/main" xmlns:r="http://schemas.openxmlformats.org/officeDocument/2006/relationships" xmlns:p="http://schemas.openxmlformats.org/presentationml/2006/main">
  <p:tag name="ARTICULATE_LOCK_SLIDE" val="0"/>
  <p:tag name="AUDIO_ID" val="258"/>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13.xml><?xml version="1.0" encoding="utf-8"?>
<p:tagLst xmlns:a="http://schemas.openxmlformats.org/drawingml/2006/main" xmlns:r="http://schemas.openxmlformats.org/officeDocument/2006/relationships" xmlns:p="http://schemas.openxmlformats.org/presentationml/2006/main">
  <p:tag name="ARTICULATE_LOCK_SLIDE" val="0"/>
  <p:tag name="AUDIO_ID" val="258"/>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14.xml><?xml version="1.0" encoding="utf-8"?>
<p:tagLst xmlns:a="http://schemas.openxmlformats.org/drawingml/2006/main" xmlns:r="http://schemas.openxmlformats.org/officeDocument/2006/relationships" xmlns:p="http://schemas.openxmlformats.org/presentationml/2006/main">
  <p:tag name="ARTICULATE_LOCK_SLIDE" val="0"/>
  <p:tag name="AUDIO_ID" val="258"/>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15.xml><?xml version="1.0" encoding="utf-8"?>
<p:tagLst xmlns:a="http://schemas.openxmlformats.org/drawingml/2006/main" xmlns:r="http://schemas.openxmlformats.org/officeDocument/2006/relationships" xmlns:p="http://schemas.openxmlformats.org/presentationml/2006/main">
  <p:tag name="ARTICULATE_LOCK_SLIDE" val="0"/>
  <p:tag name="AUDIO_ID" val="258"/>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ARTICULATE_LOCK_SLIDE" val="0"/>
  <p:tag name="AUDIO_ID" val="258"/>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17.xml><?xml version="1.0" encoding="utf-8"?>
<p:tagLst xmlns:a="http://schemas.openxmlformats.org/drawingml/2006/main" xmlns:r="http://schemas.openxmlformats.org/officeDocument/2006/relationships" xmlns:p="http://schemas.openxmlformats.org/presentationml/2006/main">
  <p:tag name="ARTICULATE_LOCK_SLIDE" val="0"/>
  <p:tag name="AUDIO_ID" val="258"/>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18.xml><?xml version="1.0" encoding="utf-8"?>
<p:tagLst xmlns:a="http://schemas.openxmlformats.org/drawingml/2006/main" xmlns:r="http://schemas.openxmlformats.org/officeDocument/2006/relationships" xmlns:p="http://schemas.openxmlformats.org/presentationml/2006/main">
  <p:tag name="ARTICULATE_LOCK_SLIDE" val="0"/>
  <p:tag name="AUDIO_ID" val="258"/>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19.xml><?xml version="1.0" encoding="utf-8"?>
<p:tagLst xmlns:a="http://schemas.openxmlformats.org/drawingml/2006/main" xmlns:r="http://schemas.openxmlformats.org/officeDocument/2006/relationships" xmlns:p="http://schemas.openxmlformats.org/presentationml/2006/main">
  <p:tag name="ARTICULATE_LOCK_SLIDE" val="0"/>
  <p:tag name="AUDIO_ID" val="258"/>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21.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22.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23.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24.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25.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26.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27.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29.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31.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32.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33.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34.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35.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36.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37.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38.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39.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41.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42.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43.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44.xml><?xml version="1.0" encoding="utf-8"?>
<p:tagLst xmlns:a="http://schemas.openxmlformats.org/drawingml/2006/main" xmlns:r="http://schemas.openxmlformats.org/officeDocument/2006/relationships" xmlns:p="http://schemas.openxmlformats.org/presentationml/2006/main">
  <p:tag name="ARTICULATE_LOCK_SLIDE" val="0"/>
  <p:tag name="AUDIO_ID" val="258"/>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45.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46.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48.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52.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54.xml><?xml version="1.0" encoding="utf-8"?>
<p:tagLst xmlns:a="http://schemas.openxmlformats.org/drawingml/2006/main" xmlns:r="http://schemas.openxmlformats.org/officeDocument/2006/relationships" xmlns:p="http://schemas.openxmlformats.org/presentationml/2006/main">
  <p:tag name="ARTICULATE_LOCK_SLIDE" val="0"/>
  <p:tag name="AUDIO_ID" val="258"/>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56.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58.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62.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63.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64.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65.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66.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67.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68.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69.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LOCK_SLIDE" val="0"/>
  <p:tag name="AUDIO_ID" val="257"/>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70.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71.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72.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73.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74.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75.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76.xml><?xml version="1.0" encoding="utf-8"?>
<p:tagLst xmlns:a="http://schemas.openxmlformats.org/drawingml/2006/main" xmlns:r="http://schemas.openxmlformats.org/officeDocument/2006/relationships" xmlns:p="http://schemas.openxmlformats.org/presentationml/2006/main">
  <p:tag name="ARTICULATE_LOCK_SLIDE" val="0"/>
  <p:tag name="AUDIO_ID" val="260"/>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77.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78.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79.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8.xml><?xml version="1.0" encoding="utf-8"?>
<p:tagLst xmlns:a="http://schemas.openxmlformats.org/drawingml/2006/main" xmlns:r="http://schemas.openxmlformats.org/officeDocument/2006/relationships" xmlns:p="http://schemas.openxmlformats.org/presentationml/2006/main">
  <p:tag name="ARTICULATE_LOCK_SLIDE" val="0"/>
  <p:tag name="AUDIO_ID" val="257"/>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80.xml><?xml version="1.0" encoding="utf-8"?>
<p:tagLst xmlns:a="http://schemas.openxmlformats.org/drawingml/2006/main" xmlns:r="http://schemas.openxmlformats.org/officeDocument/2006/relationships" xmlns:p="http://schemas.openxmlformats.org/presentationml/2006/main">
  <p:tag name="ARTICULATE_LOCK_SLIDE" val="0"/>
  <p:tag name="AUDIO_ID" val="259"/>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81.xml><?xml version="1.0" encoding="utf-8"?>
<p:tagLst xmlns:a="http://schemas.openxmlformats.org/drawingml/2006/main" xmlns:r="http://schemas.openxmlformats.org/officeDocument/2006/relationships" xmlns:p="http://schemas.openxmlformats.org/presentationml/2006/main">
  <p:tag name="ARTICULATE_LOCK_SLIDE" val="0"/>
  <p:tag name="AUDIO_ID" val="261"/>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82.xml><?xml version="1.0" encoding="utf-8"?>
<p:tagLst xmlns:a="http://schemas.openxmlformats.org/drawingml/2006/main" xmlns:r="http://schemas.openxmlformats.org/officeDocument/2006/relationships" xmlns:p="http://schemas.openxmlformats.org/presentationml/2006/main">
  <p:tag name="ARTICULATE_LOCK_SLIDE" val="0"/>
  <p:tag name="AUDIO_ID" val="261"/>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83.xml><?xml version="1.0" encoding="utf-8"?>
<p:tagLst xmlns:a="http://schemas.openxmlformats.org/drawingml/2006/main" xmlns:r="http://schemas.openxmlformats.org/officeDocument/2006/relationships" xmlns:p="http://schemas.openxmlformats.org/presentationml/2006/main">
  <p:tag name="ARTICULATE_LOCK_SLIDE" val="0"/>
  <p:tag name="AUDIO_ID" val="261"/>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84.xml><?xml version="1.0" encoding="utf-8"?>
<p:tagLst xmlns:a="http://schemas.openxmlformats.org/drawingml/2006/main" xmlns:r="http://schemas.openxmlformats.org/officeDocument/2006/relationships" xmlns:p="http://schemas.openxmlformats.org/presentationml/2006/main">
  <p:tag name="ARTICULATE_LOCK_SLIDE" val="0"/>
  <p:tag name="AUDIO_ID" val="261"/>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85.xml><?xml version="1.0" encoding="utf-8"?>
<p:tagLst xmlns:a="http://schemas.openxmlformats.org/drawingml/2006/main" xmlns:r="http://schemas.openxmlformats.org/officeDocument/2006/relationships" xmlns:p="http://schemas.openxmlformats.org/presentationml/2006/main">
  <p:tag name="ARTICULATE_LOCK_SLIDE" val="0"/>
  <p:tag name="AUDIO_ID" val="261"/>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ags/tag9.xml><?xml version="1.0" encoding="utf-8"?>
<p:tagLst xmlns:a="http://schemas.openxmlformats.org/drawingml/2006/main" xmlns:r="http://schemas.openxmlformats.org/officeDocument/2006/relationships" xmlns:p="http://schemas.openxmlformats.org/presentationml/2006/main">
  <p:tag name="ARTICULATE_LOCK_SLIDE" val="0"/>
  <p:tag name="AUDIO_ID" val="257"/>
  <p:tag name="ARTICULATE_NAV_LEVEL" val="1"/>
  <p:tag name="ARTICULATE_TOC_EXPANDED" val="True"/>
  <p:tag name="ARTICULATE_SLIDE_PRESENTER_GUID" val="a20a84a9-c719-4e81-b8b9-11c571d77a33"/>
  <p:tag name="ARTICULATE_SLIDE_PAUSE" val="1"/>
  <p:tag name="ARTICULATE_HIDE_SLIDE" val="0"/>
  <p:tag name="ARTICULATE_PLAYER_CONTROL_PREVIOUS" val="False"/>
  <p:tag name="ARTICULATE_PLAYER_CONTROL_NEXT" val="False"/>
  <p:tag name="ARTICULATE_USED_LAYOUT" val="2"/>
</p:tagLst>
</file>

<file path=ppt/theme/theme1.xml><?xml version="1.0" encoding="utf-8"?>
<a:theme xmlns:a="http://schemas.openxmlformats.org/drawingml/2006/main" name="Office Theme">
  <a:themeElements>
    <a:clrScheme name="Shagun">
      <a:dk1>
        <a:srgbClr val="000000"/>
      </a:dk1>
      <a:lt1>
        <a:srgbClr val="FFFFFF"/>
      </a:lt1>
      <a:dk2>
        <a:srgbClr val="1F497D"/>
      </a:dk2>
      <a:lt2>
        <a:srgbClr val="EEECE1"/>
      </a:lt2>
      <a:accent1>
        <a:srgbClr val="0F6E8E"/>
      </a:accent1>
      <a:accent2>
        <a:srgbClr val="309394"/>
      </a:accent2>
      <a:accent3>
        <a:srgbClr val="23B8AC"/>
      </a:accent3>
      <a:accent4>
        <a:srgbClr val="92A51A"/>
      </a:accent4>
      <a:accent5>
        <a:srgbClr val="ECC404"/>
      </a:accent5>
      <a:accent6>
        <a:srgbClr val="5758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Shagun">
      <a:dk1>
        <a:srgbClr val="000000"/>
      </a:dk1>
      <a:lt1>
        <a:srgbClr val="FFFFFF"/>
      </a:lt1>
      <a:dk2>
        <a:srgbClr val="1F497D"/>
      </a:dk2>
      <a:lt2>
        <a:srgbClr val="EEECE1"/>
      </a:lt2>
      <a:accent1>
        <a:srgbClr val="0F6E8E"/>
      </a:accent1>
      <a:accent2>
        <a:srgbClr val="309394"/>
      </a:accent2>
      <a:accent3>
        <a:srgbClr val="23B8AC"/>
      </a:accent3>
      <a:accent4>
        <a:srgbClr val="92A51A"/>
      </a:accent4>
      <a:accent5>
        <a:srgbClr val="ECC404"/>
      </a:accent5>
      <a:accent6>
        <a:srgbClr val="575857"/>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Shagun">
      <a:dk1>
        <a:srgbClr val="000000"/>
      </a:dk1>
      <a:lt1>
        <a:srgbClr val="FFFFFF"/>
      </a:lt1>
      <a:dk2>
        <a:srgbClr val="1F497D"/>
      </a:dk2>
      <a:lt2>
        <a:srgbClr val="EEECE1"/>
      </a:lt2>
      <a:accent1>
        <a:srgbClr val="0F6E8E"/>
      </a:accent1>
      <a:accent2>
        <a:srgbClr val="309394"/>
      </a:accent2>
      <a:accent3>
        <a:srgbClr val="23B8AC"/>
      </a:accent3>
      <a:accent4>
        <a:srgbClr val="92A51A"/>
      </a:accent4>
      <a:accent5>
        <a:srgbClr val="ECC404"/>
      </a:accent5>
      <a:accent6>
        <a:srgbClr val="5758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1548</TotalTime>
  <Words>4649</Words>
  <Application>Microsoft Macintosh PowerPoint</Application>
  <PresentationFormat>Widescreen</PresentationFormat>
  <Paragraphs>842</Paragraphs>
  <Slides>120</Slides>
  <Notes>89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120</vt:i4>
      </vt:variant>
    </vt:vector>
  </HeadingPairs>
  <TitlesOfParts>
    <vt:vector size="134" baseType="lpstr">
      <vt:lpstr>Arial</vt:lpstr>
      <vt:lpstr>Avenir Next</vt:lpstr>
      <vt:lpstr>Calibri</vt:lpstr>
      <vt:lpstr>Calibri Light</vt:lpstr>
      <vt:lpstr>Garamond</vt:lpstr>
      <vt:lpstr>Helvetica Light</vt:lpstr>
      <vt:lpstr>Helvetica Neue Medium</vt:lpstr>
      <vt:lpstr>Montserrat</vt:lpstr>
      <vt:lpstr>Proxima Nova</vt:lpstr>
      <vt:lpstr>Wingdings</vt:lpstr>
      <vt:lpstr>Office Theme</vt:lpstr>
      <vt:lpstr>Custom Design</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Bonus Slides</vt:lpstr>
      <vt:lpstr>Data collection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Explanations Paper</vt:lpstr>
      <vt:lpstr>PowerPoint Presentation</vt:lpstr>
      <vt:lpstr>Regression Results – Future Removals</vt:lpstr>
      <vt:lpstr>Subreddit Models</vt:lpstr>
      <vt:lpstr>Explanation Flairs</vt:lpstr>
      <vt:lpstr>PowerPoint Presentation</vt:lpstr>
      <vt:lpstr>PowerPoint Presentation</vt:lpstr>
      <vt:lpstr>PowerPoint Presentation</vt:lpstr>
      <vt:lpstr>PowerPoint Presentation</vt:lpstr>
      <vt:lpstr>PowerPoint Presentation</vt:lpstr>
      <vt:lpstr>Subreddits I have moderated</vt:lpstr>
      <vt:lpstr>Regression Results – Future Submissions</vt:lpstr>
      <vt:lpstr>Reporting the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dc:creator>
  <cp:lastModifiedBy>shagun</cp:lastModifiedBy>
  <cp:revision>594</cp:revision>
  <dcterms:created xsi:type="dcterms:W3CDTF">2015-12-15T13:27:57Z</dcterms:created>
  <dcterms:modified xsi:type="dcterms:W3CDTF">2021-05-19T17:07:38Z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ProjectVersion">
    <vt:lpwstr>7</vt:lpwstr>
  </property>
  <property fmtid="{D5CDD505-2E9C-101B-9397-08002B2CF9AE}" pid="4" name="ArticulateUseProject">
    <vt:lpwstr>1</vt:lpwstr>
  </property>
  <property fmtid="{D5CDD505-2E9C-101B-9397-08002B2CF9AE}" pid="5" name="ArticulateGUID">
    <vt:lpwstr>EBBE11A4-CD87-44FA-80F4-48D874B9FBA0</vt:lpwstr>
  </property>
  <property fmtid="{D5CDD505-2E9C-101B-9397-08002B2CF9AE}" pid="6" name="ArticulateProjectFull">
    <vt:lpwstr>\\Mac\Home\Downloads\PPT_Tabs_Template2.ppta</vt:lpwstr>
  </property>
</Properties>
</file>